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92" r:id="rId11"/>
    <p:sldId id="265" r:id="rId12"/>
    <p:sldId id="266" r:id="rId13"/>
    <p:sldId id="267" r:id="rId14"/>
    <p:sldId id="268" r:id="rId15"/>
    <p:sldId id="269" r:id="rId16"/>
    <p:sldId id="271" r:id="rId17"/>
    <p:sldId id="272" r:id="rId18"/>
    <p:sldId id="270"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86" d="100"/>
          <a:sy n="86" d="100"/>
        </p:scale>
        <p:origin x="562" y="5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11/26/2020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11/25/2020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11/25/2020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11/25/2020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11/25/2020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11/25/2020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11/25/2020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11/25/2020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11/25/2020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11/25/2020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11/25/2020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11/25/2020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11/25/2020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Lab6</a:t>
            </a:r>
          </a:p>
        </p:txBody>
      </p:sp>
      <p:sp>
        <p:nvSpPr>
          <p:cNvPr id="3" name="Subtitle 2"/>
          <p:cNvSpPr>
            <a:spLocks noGrp="1"/>
          </p:cNvSpPr>
          <p:nvPr>
            <p:ph type="subTitle" idx="1"/>
          </p:nvPr>
        </p:nvSpPr>
        <p:spPr/>
        <p:txBody>
          <a:bodyPr/>
          <a:lstStyle/>
          <a:p>
            <a:r>
              <a:rPr lang="en-US" dirty="0"/>
              <a:t>Inter-process communication. Signals.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3EDD7C-8D50-4EA7-877D-2B5524C8BA8A}"/>
              </a:ext>
            </a:extLst>
          </p:cNvPr>
          <p:cNvPicPr>
            <a:picLocks noChangeAspect="1"/>
          </p:cNvPicPr>
          <p:nvPr/>
        </p:nvPicPr>
        <p:blipFill>
          <a:blip r:embed="rId2"/>
          <a:stretch>
            <a:fillRect/>
          </a:stretch>
        </p:blipFill>
        <p:spPr>
          <a:xfrm>
            <a:off x="3977408" y="353874"/>
            <a:ext cx="4234007" cy="5850877"/>
          </a:xfrm>
          <a:prstGeom prst="rect">
            <a:avLst/>
          </a:prstGeom>
        </p:spPr>
      </p:pic>
    </p:spTree>
    <p:extLst>
      <p:ext uri="{BB962C8B-B14F-4D97-AF65-F5344CB8AC3E}">
        <p14:creationId xmlns:p14="http://schemas.microsoft.com/office/powerpoint/2010/main" val="190020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7442-25A3-42ED-A97B-F9B5E32856D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45513D-414D-4A6A-9CA9-F4C90D21927B}"/>
              </a:ext>
            </a:extLst>
          </p:cNvPr>
          <p:cNvSpPr>
            <a:spLocks noGrp="1"/>
          </p:cNvSpPr>
          <p:nvPr>
            <p:ph idx="1"/>
          </p:nvPr>
        </p:nvSpPr>
        <p:spPr/>
        <p:txBody>
          <a:bodyPr>
            <a:normAutofit fontScale="92500" lnSpcReduction="10000"/>
          </a:bodyPr>
          <a:lstStyle/>
          <a:p>
            <a:r>
              <a:rPr lang="en-US" dirty="0"/>
              <a:t>The portability problem occurs because different implementations of this system call in various UNIX systems behave differently when the signal is captured.</a:t>
            </a:r>
          </a:p>
          <a:p>
            <a:r>
              <a:rPr lang="en-US" dirty="0"/>
              <a:t>For example, the original UNIX implementation (also used by UNIX System V and Linux libc4 and libc5) is that after an execution of the treatment routine, it is reset to the value SIG_DFL, which means that the routine must call signal () before its completion to "reinstall" in order to treat the next occurrence of the signal.</a:t>
            </a:r>
          </a:p>
          <a:p>
            <a:r>
              <a:rPr lang="en-US" dirty="0"/>
              <a:t>On the other hand, systems in the 4.3BSD family (and Linux glibc2) do not reset the processing routine but blocks the occurrence of that signal during the execution of the processing routine.</a:t>
            </a:r>
          </a:p>
          <a:p>
            <a:r>
              <a:rPr lang="en-US" dirty="0"/>
              <a:t>The use of signal () is therefore not desirable when writing software that must be easily portable on other versions of UNIX.</a:t>
            </a:r>
          </a:p>
          <a:p>
            <a:endParaRPr lang="en-GB" dirty="0"/>
          </a:p>
        </p:txBody>
      </p:sp>
    </p:spTree>
    <p:extLst>
      <p:ext uri="{BB962C8B-B14F-4D97-AF65-F5344CB8AC3E}">
        <p14:creationId xmlns:p14="http://schemas.microsoft.com/office/powerpoint/2010/main" val="86934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6BC2-A6FE-40DF-8D40-DF3D2496E15D}"/>
              </a:ext>
            </a:extLst>
          </p:cNvPr>
          <p:cNvSpPr>
            <a:spLocks noGrp="1"/>
          </p:cNvSpPr>
          <p:nvPr>
            <p:ph type="title"/>
          </p:nvPr>
        </p:nvSpPr>
        <p:spPr/>
        <p:txBody>
          <a:bodyPr/>
          <a:lstStyle/>
          <a:p>
            <a:r>
              <a:rPr lang="en-US" dirty="0"/>
              <a:t>System call </a:t>
            </a:r>
            <a:r>
              <a:rPr lang="en-US" dirty="0" err="1"/>
              <a:t>sigaction</a:t>
            </a:r>
            <a:r>
              <a:rPr lang="en-US" dirty="0"/>
              <a:t>()</a:t>
            </a:r>
            <a:endParaRPr lang="en-GB" dirty="0"/>
          </a:p>
        </p:txBody>
      </p:sp>
      <p:sp>
        <p:nvSpPr>
          <p:cNvPr id="3" name="Content Placeholder 2">
            <a:extLst>
              <a:ext uri="{FF2B5EF4-FFF2-40B4-BE49-F238E27FC236}">
                <a16:creationId xmlns:a16="http://schemas.microsoft.com/office/drawing/2014/main" id="{333D5110-540D-4884-B779-1F8C47FAC40B}"/>
              </a:ext>
            </a:extLst>
          </p:cNvPr>
          <p:cNvSpPr>
            <a:spLocks noGrp="1"/>
          </p:cNvSpPr>
          <p:nvPr>
            <p:ph idx="1"/>
          </p:nvPr>
        </p:nvSpPr>
        <p:spPr/>
        <p:txBody>
          <a:bodyPr/>
          <a:lstStyle/>
          <a:p>
            <a:r>
              <a:rPr lang="en-US" dirty="0"/>
              <a:t>The next slides will present a signal capture method that offers more flexibility than previously described, by using the </a:t>
            </a:r>
            <a:r>
              <a:rPr lang="en-US" dirty="0" err="1"/>
              <a:t>sigaction</a:t>
            </a:r>
            <a:r>
              <a:rPr lang="en-US" dirty="0"/>
              <a:t>() system call and the calls associated with it.</a:t>
            </a:r>
          </a:p>
          <a:p>
            <a:endParaRPr lang="en-US" dirty="0"/>
          </a:p>
          <a:p>
            <a:endParaRPr lang="en-US" dirty="0"/>
          </a:p>
          <a:p>
            <a:endParaRPr lang="en-US" dirty="0"/>
          </a:p>
          <a:p>
            <a:endParaRPr lang="en-GB" dirty="0"/>
          </a:p>
        </p:txBody>
      </p:sp>
      <p:pic>
        <p:nvPicPr>
          <p:cNvPr id="4" name="Picture 3">
            <a:extLst>
              <a:ext uri="{FF2B5EF4-FFF2-40B4-BE49-F238E27FC236}">
                <a16:creationId xmlns:a16="http://schemas.microsoft.com/office/drawing/2014/main" id="{8C4E130B-71B5-4756-BFDE-78DA08BCD1D2}"/>
              </a:ext>
            </a:extLst>
          </p:cNvPr>
          <p:cNvPicPr>
            <a:picLocks noChangeAspect="1"/>
          </p:cNvPicPr>
          <p:nvPr/>
        </p:nvPicPr>
        <p:blipFill>
          <a:blip r:embed="rId2"/>
          <a:stretch>
            <a:fillRect/>
          </a:stretch>
        </p:blipFill>
        <p:spPr>
          <a:xfrm>
            <a:off x="2384424" y="2993254"/>
            <a:ext cx="7419975" cy="1066800"/>
          </a:xfrm>
          <a:prstGeom prst="rect">
            <a:avLst/>
          </a:prstGeom>
        </p:spPr>
      </p:pic>
      <p:pic>
        <p:nvPicPr>
          <p:cNvPr id="5" name="Picture 4">
            <a:extLst>
              <a:ext uri="{FF2B5EF4-FFF2-40B4-BE49-F238E27FC236}">
                <a16:creationId xmlns:a16="http://schemas.microsoft.com/office/drawing/2014/main" id="{ABA444C5-B6A8-4B0D-8910-6C48C5E928C6}"/>
              </a:ext>
            </a:extLst>
          </p:cNvPr>
          <p:cNvPicPr>
            <a:picLocks noChangeAspect="1"/>
          </p:cNvPicPr>
          <p:nvPr/>
        </p:nvPicPr>
        <p:blipFill>
          <a:blip r:embed="rId3"/>
          <a:stretch>
            <a:fillRect/>
          </a:stretch>
        </p:blipFill>
        <p:spPr>
          <a:xfrm>
            <a:off x="2384424" y="4419600"/>
            <a:ext cx="7515225" cy="1057275"/>
          </a:xfrm>
          <a:prstGeom prst="rect">
            <a:avLst/>
          </a:prstGeom>
        </p:spPr>
      </p:pic>
    </p:spTree>
    <p:extLst>
      <p:ext uri="{BB962C8B-B14F-4D97-AF65-F5344CB8AC3E}">
        <p14:creationId xmlns:p14="http://schemas.microsoft.com/office/powerpoint/2010/main" val="303848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D5F3-1E97-46E0-BB82-AD8C38B5811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9A69FDE-CE76-4049-ABBA-007E618F448F}"/>
              </a:ext>
            </a:extLst>
          </p:cNvPr>
          <p:cNvSpPr>
            <a:spLocks noGrp="1"/>
          </p:cNvSpPr>
          <p:nvPr>
            <p:ph idx="1"/>
          </p:nvPr>
        </p:nvSpPr>
        <p:spPr/>
        <p:txBody>
          <a:bodyPr/>
          <a:lstStyle/>
          <a:p>
            <a:endParaRPr lang="en-US"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37D199B2-DB50-46C8-92B7-D690FC91B89C}"/>
              </a:ext>
            </a:extLst>
          </p:cNvPr>
          <p:cNvPicPr>
            <a:picLocks noChangeAspect="1"/>
          </p:cNvPicPr>
          <p:nvPr/>
        </p:nvPicPr>
        <p:blipFill>
          <a:blip r:embed="rId2"/>
          <a:stretch>
            <a:fillRect/>
          </a:stretch>
        </p:blipFill>
        <p:spPr>
          <a:xfrm>
            <a:off x="4289421" y="1590675"/>
            <a:ext cx="3609975" cy="857250"/>
          </a:xfrm>
          <a:prstGeom prst="rect">
            <a:avLst/>
          </a:prstGeom>
        </p:spPr>
      </p:pic>
      <p:pic>
        <p:nvPicPr>
          <p:cNvPr id="5" name="Picture 4">
            <a:extLst>
              <a:ext uri="{FF2B5EF4-FFF2-40B4-BE49-F238E27FC236}">
                <a16:creationId xmlns:a16="http://schemas.microsoft.com/office/drawing/2014/main" id="{7035336E-47C0-44B3-83DC-1856C7D30EE7}"/>
              </a:ext>
            </a:extLst>
          </p:cNvPr>
          <p:cNvPicPr>
            <a:picLocks noChangeAspect="1"/>
          </p:cNvPicPr>
          <p:nvPr/>
        </p:nvPicPr>
        <p:blipFill>
          <a:blip r:embed="rId3"/>
          <a:stretch>
            <a:fillRect/>
          </a:stretch>
        </p:blipFill>
        <p:spPr>
          <a:xfrm>
            <a:off x="3898895" y="2593250"/>
            <a:ext cx="4391025" cy="838200"/>
          </a:xfrm>
          <a:prstGeom prst="rect">
            <a:avLst/>
          </a:prstGeom>
        </p:spPr>
      </p:pic>
      <p:sp>
        <p:nvSpPr>
          <p:cNvPr id="6" name="TextBox 5">
            <a:extLst>
              <a:ext uri="{FF2B5EF4-FFF2-40B4-BE49-F238E27FC236}">
                <a16:creationId xmlns:a16="http://schemas.microsoft.com/office/drawing/2014/main" id="{5BD1CA44-5667-4002-8D86-5D9FF5E4DC8F}"/>
              </a:ext>
            </a:extLst>
          </p:cNvPr>
          <p:cNvSpPr txBox="1"/>
          <p:nvPr/>
        </p:nvSpPr>
        <p:spPr>
          <a:xfrm>
            <a:off x="1370011" y="3600450"/>
            <a:ext cx="9296400" cy="3083921"/>
          </a:xfrm>
          <a:prstGeom prst="rect">
            <a:avLst/>
          </a:prstGeom>
          <a:noFill/>
        </p:spPr>
        <p:txBody>
          <a:bodyPr wrap="square" rtlCol="0">
            <a:spAutoFit/>
          </a:bodyPr>
          <a:lstStyle/>
          <a:p>
            <a:pPr>
              <a:lnSpc>
                <a:spcPct val="90000"/>
              </a:lnSpc>
            </a:pPr>
            <a:r>
              <a:rPr lang="en-US" sz="2400" dirty="0"/>
              <a:t>The </a:t>
            </a:r>
            <a:r>
              <a:rPr lang="en-US" sz="2400" dirty="0" err="1"/>
              <a:t>sigaction</a:t>
            </a:r>
            <a:r>
              <a:rPr lang="en-US" sz="2400" dirty="0"/>
              <a:t>() system call is like the signal() system call. </a:t>
            </a:r>
          </a:p>
          <a:p>
            <a:pPr>
              <a:lnSpc>
                <a:spcPct val="90000"/>
              </a:lnSpc>
            </a:pPr>
            <a:r>
              <a:rPr lang="en-US" sz="2400" dirty="0"/>
              <a:t>It is intended to define the behavior of the process upon receiving a signal. </a:t>
            </a:r>
          </a:p>
          <a:p>
            <a:pPr>
              <a:lnSpc>
                <a:spcPct val="90000"/>
              </a:lnSpc>
            </a:pPr>
            <a:r>
              <a:rPr lang="en-US" sz="2400" dirty="0"/>
              <a:t>This call receives as parameters the signal number (signum), and two structures of type struct </a:t>
            </a:r>
            <a:r>
              <a:rPr lang="en-US" sz="2400" dirty="0" err="1"/>
              <a:t>sigaction</a:t>
            </a:r>
            <a:r>
              <a:rPr lang="en-US" sz="2400" dirty="0"/>
              <a:t> * (act and </a:t>
            </a:r>
            <a:r>
              <a:rPr lang="en-US" sz="2400" dirty="0" err="1"/>
              <a:t>oldact</a:t>
            </a:r>
            <a:r>
              <a:rPr lang="en-US" sz="2400" dirty="0"/>
              <a:t>). </a:t>
            </a:r>
          </a:p>
          <a:p>
            <a:pPr>
              <a:lnSpc>
                <a:spcPct val="90000"/>
              </a:lnSpc>
            </a:pPr>
            <a:r>
              <a:rPr lang="en-US" sz="2400" dirty="0"/>
              <a:t>Its execution will have the effect of installing the new action for the signal specified in the act (if this parameter is not null), and saving the current action in </a:t>
            </a:r>
            <a:r>
              <a:rPr lang="en-US" sz="2400" dirty="0" err="1"/>
              <a:t>oldact</a:t>
            </a:r>
            <a:r>
              <a:rPr lang="en-US" sz="2400" dirty="0"/>
              <a:t> (also, if the parameter is not null). </a:t>
            </a:r>
          </a:p>
          <a:p>
            <a:pPr>
              <a:lnSpc>
                <a:spcPct val="90000"/>
              </a:lnSpc>
            </a:pPr>
            <a:endParaRPr lang="en-US" sz="2400" dirty="0"/>
          </a:p>
        </p:txBody>
      </p:sp>
    </p:spTree>
    <p:extLst>
      <p:ext uri="{BB962C8B-B14F-4D97-AF65-F5344CB8AC3E}">
        <p14:creationId xmlns:p14="http://schemas.microsoft.com/office/powerpoint/2010/main" val="208201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0AA4F-BD0C-490D-BFEB-7443FB237C3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6591CFA-AFF4-4BF7-9875-F3458407A7A8}"/>
              </a:ext>
            </a:extLst>
          </p:cNvPr>
          <p:cNvSpPr>
            <a:spLocks noGrp="1"/>
          </p:cNvSpPr>
          <p:nvPr>
            <p:ph idx="1"/>
          </p:nvPr>
        </p:nvSpPr>
        <p:spPr/>
        <p:txBody>
          <a:bodyPr/>
          <a:lstStyle/>
          <a:p>
            <a:r>
              <a:rPr lang="en-US" dirty="0"/>
              <a:t>The struct </a:t>
            </a:r>
            <a:r>
              <a:rPr lang="en-US" dirty="0" err="1"/>
              <a:t>sigaction</a:t>
            </a:r>
            <a:r>
              <a:rPr lang="en-US" dirty="0"/>
              <a:t> structure is defined as follows:</a:t>
            </a:r>
          </a:p>
          <a:p>
            <a:endParaRPr lang="en-US" dirty="0"/>
          </a:p>
          <a:p>
            <a:endParaRPr lang="en-US" dirty="0"/>
          </a:p>
          <a:p>
            <a:endParaRPr lang="en-US" dirty="0"/>
          </a:p>
          <a:p>
            <a:endParaRPr lang="en-US" dirty="0"/>
          </a:p>
          <a:p>
            <a:r>
              <a:rPr lang="en-US" dirty="0"/>
              <a:t>The </a:t>
            </a:r>
            <a:r>
              <a:rPr lang="en-US" b="1" i="1" u="sng" dirty="0" err="1"/>
              <a:t>sa_handler</a:t>
            </a:r>
            <a:r>
              <a:rPr lang="en-US" dirty="0"/>
              <a:t> parameter represents the new specified signal handling routine, like the handler parameter presented at the signal ().</a:t>
            </a:r>
          </a:p>
          <a:p>
            <a:endParaRPr lang="en-GB" dirty="0"/>
          </a:p>
        </p:txBody>
      </p:sp>
      <p:pic>
        <p:nvPicPr>
          <p:cNvPr id="4" name="Picture 3">
            <a:extLst>
              <a:ext uri="{FF2B5EF4-FFF2-40B4-BE49-F238E27FC236}">
                <a16:creationId xmlns:a16="http://schemas.microsoft.com/office/drawing/2014/main" id="{477CAEEE-C028-4D79-AD6C-33C223B24784}"/>
              </a:ext>
            </a:extLst>
          </p:cNvPr>
          <p:cNvPicPr>
            <a:picLocks noChangeAspect="1"/>
          </p:cNvPicPr>
          <p:nvPr/>
        </p:nvPicPr>
        <p:blipFill>
          <a:blip r:embed="rId2"/>
          <a:stretch>
            <a:fillRect/>
          </a:stretch>
        </p:blipFill>
        <p:spPr>
          <a:xfrm>
            <a:off x="2622549" y="2395537"/>
            <a:ext cx="6943725" cy="2066925"/>
          </a:xfrm>
          <a:prstGeom prst="rect">
            <a:avLst/>
          </a:prstGeom>
        </p:spPr>
      </p:pic>
    </p:spTree>
    <p:extLst>
      <p:ext uri="{BB962C8B-B14F-4D97-AF65-F5344CB8AC3E}">
        <p14:creationId xmlns:p14="http://schemas.microsoft.com/office/powerpoint/2010/main" val="382688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82DE-45DE-483E-936A-C73A41F2C76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1ADC596-8478-4B50-9FAB-422DFF91BA3E}"/>
              </a:ext>
            </a:extLst>
          </p:cNvPr>
          <p:cNvSpPr>
            <a:spLocks noGrp="1"/>
          </p:cNvSpPr>
          <p:nvPr>
            <p:ph idx="1"/>
          </p:nvPr>
        </p:nvSpPr>
        <p:spPr/>
        <p:txBody>
          <a:bodyPr/>
          <a:lstStyle/>
          <a:p>
            <a:r>
              <a:rPr lang="en-US" dirty="0"/>
              <a:t>Alternatively, if the SA_SIGINFO flag is set in </a:t>
            </a:r>
            <a:r>
              <a:rPr lang="en-US" dirty="0" err="1"/>
              <a:t>sa_flags</a:t>
            </a:r>
            <a:r>
              <a:rPr lang="en-US" dirty="0"/>
              <a:t> (will be shown on the following slides), a routine can be defined that receives three parameters instead of one, and in this case, it is specified by the </a:t>
            </a:r>
            <a:r>
              <a:rPr lang="en-US" dirty="0" err="1"/>
              <a:t>sa_sigaction</a:t>
            </a:r>
            <a:r>
              <a:rPr lang="en-US" dirty="0"/>
              <a:t> parameter.</a:t>
            </a:r>
          </a:p>
          <a:p>
            <a:r>
              <a:rPr lang="en-US" dirty="0"/>
              <a:t>For more details on using the latter method, see the </a:t>
            </a:r>
            <a:r>
              <a:rPr lang="en-US" dirty="0" err="1"/>
              <a:t>sigaction</a:t>
            </a:r>
            <a:r>
              <a:rPr lang="en-US" dirty="0"/>
              <a:t> manual page (2).</a:t>
            </a:r>
          </a:p>
        </p:txBody>
      </p:sp>
    </p:spTree>
    <p:extLst>
      <p:ext uri="{BB962C8B-B14F-4D97-AF65-F5344CB8AC3E}">
        <p14:creationId xmlns:p14="http://schemas.microsoft.com/office/powerpoint/2010/main" val="124706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094C4-197D-49E2-9DEC-54F61C1787C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A9CC97F-9186-47CA-9E68-2AD019A6A5A5}"/>
              </a:ext>
            </a:extLst>
          </p:cNvPr>
          <p:cNvSpPr>
            <a:spLocks noGrp="1"/>
          </p:cNvSpPr>
          <p:nvPr>
            <p:ph idx="1"/>
          </p:nvPr>
        </p:nvSpPr>
        <p:spPr>
          <a:xfrm>
            <a:off x="1522414" y="1905000"/>
            <a:ext cx="9144000" cy="4495800"/>
          </a:xfrm>
        </p:spPr>
        <p:txBody>
          <a:bodyPr>
            <a:normAutofit/>
          </a:bodyPr>
          <a:lstStyle/>
          <a:p>
            <a:r>
              <a:rPr lang="en-US" dirty="0"/>
              <a:t>The </a:t>
            </a:r>
            <a:r>
              <a:rPr lang="en-US" b="1" i="1" u="sng" dirty="0" err="1"/>
              <a:t>sa_flags</a:t>
            </a:r>
            <a:r>
              <a:rPr lang="en-US" dirty="0"/>
              <a:t> parameter will specify a set of indicators that affect the behavior of the signal processing process.</a:t>
            </a:r>
          </a:p>
          <a:p>
            <a:r>
              <a:rPr lang="en-US" dirty="0"/>
              <a:t>This parameter is formed by performing a logical OR operation using one or more of the following values:</a:t>
            </a:r>
          </a:p>
          <a:p>
            <a:r>
              <a:rPr lang="en-US" dirty="0"/>
              <a:t>SA_NOCLDSTOP - if the signum is SIGCHLD, the process will not receive a SIGCHLD signal when the child process is suspended (for example with SIGSTOP), but only when it finishes its execution</a:t>
            </a:r>
          </a:p>
          <a:p>
            <a:r>
              <a:rPr lang="en-US" dirty="0"/>
              <a:t>SA_RESETHAND - will have the effect of resetting the signal processing routine to SIG_DFL after the first run of the routine, like the behavior of the original implementation of the signal call (); (SA_ONESHOT is an obsolete</a:t>
            </a:r>
            <a:r>
              <a:rPr lang="en-US"/>
              <a:t>, nonstandard synonym for this flag).</a:t>
            </a:r>
            <a:endParaRPr lang="en-GB" dirty="0"/>
          </a:p>
        </p:txBody>
      </p:sp>
    </p:spTree>
    <p:extLst>
      <p:ext uri="{BB962C8B-B14F-4D97-AF65-F5344CB8AC3E}">
        <p14:creationId xmlns:p14="http://schemas.microsoft.com/office/powerpoint/2010/main" val="71315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ECDB-4E54-4101-8A45-279B1B27755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FB98CF9-E52B-41AF-81EB-085D18C2156F}"/>
              </a:ext>
            </a:extLst>
          </p:cNvPr>
          <p:cNvSpPr>
            <a:spLocks noGrp="1"/>
          </p:cNvSpPr>
          <p:nvPr>
            <p:ph idx="1"/>
          </p:nvPr>
        </p:nvSpPr>
        <p:spPr>
          <a:xfrm>
            <a:off x="1522414" y="1905000"/>
            <a:ext cx="9144000" cy="4953000"/>
          </a:xfrm>
        </p:spPr>
        <p:txBody>
          <a:bodyPr/>
          <a:lstStyle/>
          <a:p>
            <a:r>
              <a:rPr lang="en-US" dirty="0"/>
              <a:t>SA_ONSTACK - the execution of the treatment routine will take place using another stack;</a:t>
            </a:r>
          </a:p>
          <a:p>
            <a:r>
              <a:rPr lang="en-US" dirty="0"/>
              <a:t>SA_RESTART - offers compatibility with signal behavior in 4.3BSD family systems; </a:t>
            </a:r>
          </a:p>
          <a:p>
            <a:r>
              <a:rPr lang="en-US" dirty="0"/>
              <a:t>SA_NOMASK or SA_NODEFER - the signal in question will not be automatically included in </a:t>
            </a:r>
            <a:r>
              <a:rPr lang="en-US" dirty="0" err="1"/>
              <a:t>sa_mask</a:t>
            </a:r>
            <a:r>
              <a:rPr lang="en-US" dirty="0"/>
              <a:t> (the default behavior is to prevent the appearance of a signal during the execution of the signal processing routine);</a:t>
            </a:r>
          </a:p>
          <a:p>
            <a:r>
              <a:rPr lang="en-US" dirty="0"/>
              <a:t>SA_SIGINFO - is specified when you want to use </a:t>
            </a:r>
            <a:r>
              <a:rPr lang="en-US" dirty="0" err="1"/>
              <a:t>sa_siginfo</a:t>
            </a:r>
            <a:r>
              <a:rPr lang="en-US" dirty="0"/>
              <a:t> instead of </a:t>
            </a:r>
            <a:r>
              <a:rPr lang="en-US" dirty="0" err="1"/>
              <a:t>sa_handler</a:t>
            </a:r>
            <a:r>
              <a:rPr lang="en-US" dirty="0"/>
              <a:t>.</a:t>
            </a:r>
          </a:p>
          <a:p>
            <a:r>
              <a:rPr lang="en-US" dirty="0"/>
              <a:t>For more details, see the </a:t>
            </a:r>
            <a:r>
              <a:rPr lang="en-US" dirty="0" err="1"/>
              <a:t>sigaction</a:t>
            </a:r>
            <a:r>
              <a:rPr lang="en-US" dirty="0"/>
              <a:t> manual page (2).</a:t>
            </a:r>
            <a:endParaRPr lang="en-GB" dirty="0"/>
          </a:p>
        </p:txBody>
      </p:sp>
    </p:spTree>
    <p:extLst>
      <p:ext uri="{BB962C8B-B14F-4D97-AF65-F5344CB8AC3E}">
        <p14:creationId xmlns:p14="http://schemas.microsoft.com/office/powerpoint/2010/main" val="70399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A35C-0A18-4DD9-AF42-0C653EF328C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FAAD773-2071-44BE-BCAC-A9E3B548660C}"/>
              </a:ext>
            </a:extLst>
          </p:cNvPr>
          <p:cNvSpPr>
            <a:spLocks noGrp="1"/>
          </p:cNvSpPr>
          <p:nvPr>
            <p:ph idx="1"/>
          </p:nvPr>
        </p:nvSpPr>
        <p:spPr/>
        <p:txBody>
          <a:bodyPr>
            <a:normAutofit/>
          </a:bodyPr>
          <a:lstStyle/>
          <a:p>
            <a:r>
              <a:rPr lang="en-US" dirty="0"/>
              <a:t>The </a:t>
            </a:r>
            <a:r>
              <a:rPr lang="en-US" b="1" i="1" u="sng" dirty="0" err="1"/>
              <a:t>sa_mask</a:t>
            </a:r>
            <a:r>
              <a:rPr lang="en-US" dirty="0"/>
              <a:t> parameter will specify the set of signals that will be blocked during the execution of the given signal processing routine. </a:t>
            </a:r>
          </a:p>
          <a:p>
            <a:r>
              <a:rPr lang="en-US" dirty="0"/>
              <a:t>This parameter is of type </a:t>
            </a:r>
            <a:r>
              <a:rPr lang="en-US" dirty="0" err="1"/>
              <a:t>sigset_t</a:t>
            </a:r>
            <a:r>
              <a:rPr lang="en-US" dirty="0"/>
              <a:t>, which is a bit mask, with one bit for each signal defined in the system.</a:t>
            </a:r>
          </a:p>
          <a:p>
            <a:r>
              <a:rPr lang="en-US" dirty="0"/>
              <a:t>The operations on this type of mask are done using the functions from the </a:t>
            </a:r>
            <a:r>
              <a:rPr lang="en-US" dirty="0" err="1"/>
              <a:t>sigsetops</a:t>
            </a:r>
            <a:r>
              <a:rPr lang="en-US" dirty="0"/>
              <a:t> family (3).</a:t>
            </a:r>
          </a:p>
          <a:p>
            <a:endParaRPr lang="en-US" dirty="0"/>
          </a:p>
          <a:p>
            <a:endParaRPr lang="en-US" dirty="0"/>
          </a:p>
          <a:p>
            <a:pPr marL="0" indent="0">
              <a:buNone/>
            </a:pPr>
            <a:endParaRPr lang="en-US" dirty="0"/>
          </a:p>
          <a:p>
            <a:endParaRPr lang="en-US" dirty="0"/>
          </a:p>
          <a:p>
            <a:endParaRPr lang="en-US" dirty="0"/>
          </a:p>
        </p:txBody>
      </p:sp>
      <p:pic>
        <p:nvPicPr>
          <p:cNvPr id="5" name="Picture 4">
            <a:extLst>
              <a:ext uri="{FF2B5EF4-FFF2-40B4-BE49-F238E27FC236}">
                <a16:creationId xmlns:a16="http://schemas.microsoft.com/office/drawing/2014/main" id="{2B6F2CF1-AAB9-4F45-814F-E82D0900DEE3}"/>
              </a:ext>
            </a:extLst>
          </p:cNvPr>
          <p:cNvPicPr>
            <a:picLocks noChangeAspect="1"/>
          </p:cNvPicPr>
          <p:nvPr/>
        </p:nvPicPr>
        <p:blipFill>
          <a:blip r:embed="rId2"/>
          <a:stretch>
            <a:fillRect/>
          </a:stretch>
        </p:blipFill>
        <p:spPr>
          <a:xfrm>
            <a:off x="5865812" y="4114800"/>
            <a:ext cx="4191000" cy="1916279"/>
          </a:xfrm>
          <a:prstGeom prst="rect">
            <a:avLst/>
          </a:prstGeom>
        </p:spPr>
      </p:pic>
    </p:spTree>
    <p:extLst>
      <p:ext uri="{BB962C8B-B14F-4D97-AF65-F5344CB8AC3E}">
        <p14:creationId xmlns:p14="http://schemas.microsoft.com/office/powerpoint/2010/main" val="307345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7F624-1601-488C-9AD7-1ABA7202A43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43140B4-B82A-47D1-AAE1-1FF7D51EC1ED}"/>
              </a:ext>
            </a:extLst>
          </p:cNvPr>
          <p:cNvSpPr>
            <a:spLocks noGrp="1"/>
          </p:cNvSpPr>
          <p:nvPr>
            <p:ph idx="1"/>
          </p:nvPr>
        </p:nvSpPr>
        <p:spPr/>
        <p:txBody>
          <a:bodyPr/>
          <a:lstStyle/>
          <a:p>
            <a:r>
              <a:rPr lang="en-US" dirty="0"/>
              <a:t>The </a:t>
            </a:r>
            <a:r>
              <a:rPr lang="en-US" dirty="0" err="1"/>
              <a:t>sigprocmask</a:t>
            </a:r>
            <a:r>
              <a:rPr lang="en-US" dirty="0"/>
              <a:t>() call is used to change the list of signals that are blocked at a time.</a:t>
            </a:r>
          </a:p>
          <a:p>
            <a:r>
              <a:rPr lang="en-US" dirty="0"/>
              <a:t>This is done depending on the value of the how parameter, as follows:</a:t>
            </a:r>
            <a:endParaRPr lang="en-GB" dirty="0"/>
          </a:p>
          <a:p>
            <a:pPr lvl="1"/>
            <a:r>
              <a:rPr lang="en-US" dirty="0"/>
              <a:t>SIG_BLOCK - adds to the list of blocked signals the signals from the set list given as a parameter</a:t>
            </a:r>
          </a:p>
          <a:p>
            <a:pPr lvl="1"/>
            <a:r>
              <a:rPr lang="en-US" dirty="0"/>
              <a:t>SIG_UNBLOCK - deletes from the list of blocked signals the signals in the set list</a:t>
            </a:r>
          </a:p>
          <a:p>
            <a:pPr lvl="1"/>
            <a:r>
              <a:rPr lang="en-US" dirty="0"/>
              <a:t>SIG_SETMASK - causes only the signals in the set list to be in the blocked signal list.</a:t>
            </a:r>
          </a:p>
          <a:p>
            <a:pPr lvl="1"/>
            <a:r>
              <a:rPr lang="en-US" dirty="0"/>
              <a:t>If the </a:t>
            </a:r>
            <a:r>
              <a:rPr lang="en-US" dirty="0" err="1"/>
              <a:t>oldset</a:t>
            </a:r>
            <a:r>
              <a:rPr lang="en-US" dirty="0"/>
              <a:t> parameter is not null, it will store the value of the list of blocked signals prior to the execution of </a:t>
            </a:r>
            <a:r>
              <a:rPr lang="en-US" dirty="0" err="1"/>
              <a:t>sigprocmask</a:t>
            </a:r>
            <a:r>
              <a:rPr lang="en-US" dirty="0"/>
              <a:t> ().</a:t>
            </a:r>
          </a:p>
        </p:txBody>
      </p:sp>
      <p:pic>
        <p:nvPicPr>
          <p:cNvPr id="5" name="Picture 4">
            <a:extLst>
              <a:ext uri="{FF2B5EF4-FFF2-40B4-BE49-F238E27FC236}">
                <a16:creationId xmlns:a16="http://schemas.microsoft.com/office/drawing/2014/main" id="{E120B29B-6443-4B6A-9800-CEE3735404ED}"/>
              </a:ext>
            </a:extLst>
          </p:cNvPr>
          <p:cNvPicPr>
            <a:picLocks noChangeAspect="1"/>
          </p:cNvPicPr>
          <p:nvPr/>
        </p:nvPicPr>
        <p:blipFill>
          <a:blip r:embed="rId2"/>
          <a:stretch>
            <a:fillRect/>
          </a:stretch>
        </p:blipFill>
        <p:spPr>
          <a:xfrm>
            <a:off x="1522413" y="457200"/>
            <a:ext cx="7515225" cy="1057275"/>
          </a:xfrm>
          <a:prstGeom prst="rect">
            <a:avLst/>
          </a:prstGeom>
        </p:spPr>
      </p:pic>
    </p:spTree>
    <p:extLst>
      <p:ext uri="{BB962C8B-B14F-4D97-AF65-F5344CB8AC3E}">
        <p14:creationId xmlns:p14="http://schemas.microsoft.com/office/powerpoint/2010/main" val="297629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Introduction</a:t>
            </a:r>
          </a:p>
        </p:txBody>
      </p:sp>
      <p:sp>
        <p:nvSpPr>
          <p:cNvPr id="14" name="Content Placeholder 13"/>
          <p:cNvSpPr>
            <a:spLocks noGrp="1"/>
          </p:cNvSpPr>
          <p:nvPr>
            <p:ph idx="1"/>
          </p:nvPr>
        </p:nvSpPr>
        <p:spPr/>
        <p:txBody>
          <a:bodyPr/>
          <a:lstStyle/>
          <a:p>
            <a:r>
              <a:rPr lang="en-US" dirty="0"/>
              <a:t>Inter-process communication ensures the transfer of necessary information between one or more processes and can be done in several ways, including: unnamed pipes, named pipes, shared memory, signals, etc..</a:t>
            </a:r>
          </a:p>
          <a:p>
            <a:r>
              <a:rPr lang="en-US" dirty="0"/>
              <a:t>In this Lab we will study how processes can communicate through signals.</a:t>
            </a:r>
          </a:p>
          <a:p>
            <a:r>
              <a:rPr lang="en-US" dirty="0"/>
              <a:t>During the last Lab we have studied unnamed pipes.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297BF-A608-457C-A9E2-2DA73DCD4C2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C3E1663-59C2-46B3-B258-F47EEF6E3806}"/>
              </a:ext>
            </a:extLst>
          </p:cNvPr>
          <p:cNvSpPr>
            <a:spLocks noGrp="1"/>
          </p:cNvSpPr>
          <p:nvPr>
            <p:ph idx="1"/>
          </p:nvPr>
        </p:nvSpPr>
        <p:spPr/>
        <p:txBody>
          <a:bodyPr/>
          <a:lstStyle/>
          <a:p>
            <a:endParaRPr lang="en-US" dirty="0"/>
          </a:p>
          <a:p>
            <a:pPr marL="0" indent="0">
              <a:buNone/>
            </a:pPr>
            <a:r>
              <a:rPr lang="en-US" dirty="0"/>
              <a:t>The </a:t>
            </a:r>
            <a:r>
              <a:rPr lang="en-US" dirty="0" err="1"/>
              <a:t>sigpending</a:t>
            </a:r>
            <a:r>
              <a:rPr lang="en-US" dirty="0"/>
              <a:t>() system call allows the examination of the signals that appeared during the time when they were blocked, by returning these signals in the set data mask as a parameter.</a:t>
            </a:r>
          </a:p>
          <a:p>
            <a:pPr marL="0" indent="0">
              <a:buNone/>
            </a:pPr>
            <a:endParaRPr lang="en-US" dirty="0"/>
          </a:p>
          <a:p>
            <a:pPr marL="0" indent="0">
              <a:buNone/>
            </a:pPr>
            <a:endParaRPr lang="en-US" dirty="0"/>
          </a:p>
          <a:p>
            <a:pPr marL="0" indent="0">
              <a:buNone/>
            </a:pPr>
            <a:r>
              <a:rPr lang="en-US" dirty="0"/>
              <a:t>The </a:t>
            </a:r>
            <a:r>
              <a:rPr lang="en-US" dirty="0" err="1"/>
              <a:t>sigsuspend</a:t>
            </a:r>
            <a:r>
              <a:rPr lang="en-US" dirty="0"/>
              <a:t>() call temporarily replaces the mask of the blocked process signals with the one given in the mask parameter and suspends the process until a signal is received.</a:t>
            </a:r>
          </a:p>
          <a:p>
            <a:pPr marL="0" indent="0">
              <a:buNone/>
            </a:pPr>
            <a:endParaRPr lang="en-US" dirty="0"/>
          </a:p>
          <a:p>
            <a:pPr marL="0" indent="0">
              <a:buNone/>
            </a:pPr>
            <a:endParaRPr lang="en-US" dirty="0"/>
          </a:p>
          <a:p>
            <a:endParaRPr lang="en-GB" dirty="0"/>
          </a:p>
        </p:txBody>
      </p:sp>
      <p:pic>
        <p:nvPicPr>
          <p:cNvPr id="7" name="Picture 6">
            <a:extLst>
              <a:ext uri="{FF2B5EF4-FFF2-40B4-BE49-F238E27FC236}">
                <a16:creationId xmlns:a16="http://schemas.microsoft.com/office/drawing/2014/main" id="{D59D4E4F-32EA-4363-BB0F-33B5ED690233}"/>
              </a:ext>
            </a:extLst>
          </p:cNvPr>
          <p:cNvPicPr>
            <a:picLocks noChangeAspect="1"/>
          </p:cNvPicPr>
          <p:nvPr/>
        </p:nvPicPr>
        <p:blipFill>
          <a:blip r:embed="rId2"/>
          <a:stretch>
            <a:fillRect/>
          </a:stretch>
        </p:blipFill>
        <p:spPr>
          <a:xfrm>
            <a:off x="4037012" y="1600200"/>
            <a:ext cx="3609975" cy="857250"/>
          </a:xfrm>
          <a:prstGeom prst="rect">
            <a:avLst/>
          </a:prstGeom>
        </p:spPr>
      </p:pic>
      <p:pic>
        <p:nvPicPr>
          <p:cNvPr id="9" name="Picture 8">
            <a:extLst>
              <a:ext uri="{FF2B5EF4-FFF2-40B4-BE49-F238E27FC236}">
                <a16:creationId xmlns:a16="http://schemas.microsoft.com/office/drawing/2014/main" id="{56A2B1E0-FE4C-450A-A1FD-53F2B0986DAF}"/>
              </a:ext>
            </a:extLst>
          </p:cNvPr>
          <p:cNvPicPr>
            <a:picLocks noChangeAspect="1"/>
          </p:cNvPicPr>
          <p:nvPr/>
        </p:nvPicPr>
        <p:blipFill>
          <a:blip r:embed="rId3"/>
          <a:stretch>
            <a:fillRect/>
          </a:stretch>
        </p:blipFill>
        <p:spPr>
          <a:xfrm>
            <a:off x="3646486" y="3619500"/>
            <a:ext cx="4391025" cy="838200"/>
          </a:xfrm>
          <a:prstGeom prst="rect">
            <a:avLst/>
          </a:prstGeom>
        </p:spPr>
      </p:pic>
    </p:spTree>
    <p:extLst>
      <p:ext uri="{BB962C8B-B14F-4D97-AF65-F5344CB8AC3E}">
        <p14:creationId xmlns:p14="http://schemas.microsoft.com/office/powerpoint/2010/main" val="363274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029E-CEA3-4EDF-8A4D-9D41A2628B3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1CC35D-2594-4651-9B81-7F8AD04E34DE}"/>
              </a:ext>
            </a:extLst>
          </p:cNvPr>
          <p:cNvSpPr>
            <a:spLocks noGrp="1"/>
          </p:cNvSpPr>
          <p:nvPr>
            <p:ph idx="1"/>
          </p:nvPr>
        </p:nvSpPr>
        <p:spPr>
          <a:xfrm>
            <a:off x="989012" y="1600200"/>
            <a:ext cx="9753600" cy="4648200"/>
          </a:xfrm>
        </p:spPr>
        <p:txBody>
          <a:bodyPr/>
          <a:lstStyle/>
          <a:p>
            <a:r>
              <a:rPr lang="en-US" dirty="0"/>
              <a:t>The calls </a:t>
            </a:r>
            <a:r>
              <a:rPr lang="en-US" dirty="0" err="1"/>
              <a:t>sigaction</a:t>
            </a:r>
            <a:r>
              <a:rPr lang="en-US" dirty="0"/>
              <a:t>(), </a:t>
            </a:r>
            <a:r>
              <a:rPr lang="en-US" dirty="0" err="1"/>
              <a:t>sigprocmask</a:t>
            </a:r>
            <a:r>
              <a:rPr lang="en-US" dirty="0"/>
              <a:t>() and </a:t>
            </a:r>
            <a:r>
              <a:rPr lang="en-US" dirty="0" err="1"/>
              <a:t>sigpending</a:t>
            </a:r>
            <a:r>
              <a:rPr lang="en-US" dirty="0"/>
              <a:t>() return the value 0 in case of success and -1 in case of error.</a:t>
            </a:r>
          </a:p>
          <a:p>
            <a:r>
              <a:rPr lang="en-US" dirty="0"/>
              <a:t>The </a:t>
            </a:r>
            <a:r>
              <a:rPr lang="en-US" dirty="0" err="1"/>
              <a:t>sigsuspend</a:t>
            </a:r>
            <a:r>
              <a:rPr lang="en-US" dirty="0"/>
              <a:t> () call always returns -1, and normally the variable </a:t>
            </a:r>
            <a:r>
              <a:rPr lang="en-US" dirty="0" err="1"/>
              <a:t>errno</a:t>
            </a:r>
            <a:r>
              <a:rPr lang="en-US" dirty="0"/>
              <a:t> is set to EINTR.</a:t>
            </a:r>
          </a:p>
          <a:p>
            <a:r>
              <a:rPr lang="en-US" dirty="0"/>
              <a:t>Following execution with errors of one of the above calls, the variable </a:t>
            </a:r>
            <a:r>
              <a:rPr lang="en-US" dirty="0" err="1"/>
              <a:t>errno</a:t>
            </a:r>
            <a:r>
              <a:rPr lang="en-US" dirty="0"/>
              <a:t> can take one of the following values:</a:t>
            </a:r>
          </a:p>
          <a:p>
            <a:pPr lvl="1"/>
            <a:r>
              <a:rPr lang="en-US" dirty="0"/>
              <a:t>EINVAL - when an invalid signal was specified, </a:t>
            </a:r>
            <a:r>
              <a:rPr lang="en-US" dirty="0" err="1"/>
              <a:t>ie</a:t>
            </a:r>
            <a:r>
              <a:rPr lang="en-US" dirty="0"/>
              <a:t> not defined in the current implementation, or one of the SIGKILL or SIGSTOP;</a:t>
            </a:r>
          </a:p>
          <a:p>
            <a:pPr lvl="1"/>
            <a:r>
              <a:rPr lang="en-US" dirty="0"/>
              <a:t>EFAULT signals - when one of the variables given as a parameter points to a memory area that is not part of the address space of the process;</a:t>
            </a:r>
          </a:p>
          <a:p>
            <a:pPr lvl="1"/>
            <a:r>
              <a:rPr lang="en-US" dirty="0"/>
              <a:t>EINTR - when the call was interrupted.</a:t>
            </a:r>
            <a:endParaRPr lang="en-GB" dirty="0"/>
          </a:p>
        </p:txBody>
      </p:sp>
    </p:spTree>
    <p:extLst>
      <p:ext uri="{BB962C8B-B14F-4D97-AF65-F5344CB8AC3E}">
        <p14:creationId xmlns:p14="http://schemas.microsoft.com/office/powerpoint/2010/main" val="153477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D249D-2AE8-440B-B997-32F36CD3D024}"/>
              </a:ext>
            </a:extLst>
          </p:cNvPr>
          <p:cNvSpPr>
            <a:spLocks noGrp="1"/>
          </p:cNvSpPr>
          <p:nvPr>
            <p:ph type="title"/>
          </p:nvPr>
        </p:nvSpPr>
        <p:spPr/>
        <p:txBody>
          <a:bodyPr/>
          <a:lstStyle/>
          <a:p>
            <a:r>
              <a:rPr lang="en-US" dirty="0"/>
              <a:t>Other functions for working with signals</a:t>
            </a:r>
            <a:endParaRPr lang="en-GB" dirty="0"/>
          </a:p>
        </p:txBody>
      </p:sp>
      <p:sp>
        <p:nvSpPr>
          <p:cNvPr id="3" name="Content Placeholder 2">
            <a:extLst>
              <a:ext uri="{FF2B5EF4-FFF2-40B4-BE49-F238E27FC236}">
                <a16:creationId xmlns:a16="http://schemas.microsoft.com/office/drawing/2014/main" id="{0F546C37-78D2-4A05-B991-2E3F4A1556EF}"/>
              </a:ext>
            </a:extLst>
          </p:cNvPr>
          <p:cNvSpPr>
            <a:spLocks noGrp="1"/>
          </p:cNvSpPr>
          <p:nvPr>
            <p:ph idx="1"/>
          </p:nvPr>
        </p:nvSpPr>
        <p:spPr/>
        <p:txBody>
          <a:bodyPr/>
          <a:lstStyle/>
          <a:p>
            <a:pPr marL="0" indent="0">
              <a:buNone/>
            </a:pPr>
            <a:endParaRPr lang="en-US" dirty="0"/>
          </a:p>
          <a:p>
            <a:pPr marL="0" indent="0">
              <a:buNone/>
            </a:pPr>
            <a:endParaRPr lang="en-GB" dirty="0"/>
          </a:p>
        </p:txBody>
      </p:sp>
      <p:pic>
        <p:nvPicPr>
          <p:cNvPr id="4" name="Picture 3">
            <a:extLst>
              <a:ext uri="{FF2B5EF4-FFF2-40B4-BE49-F238E27FC236}">
                <a16:creationId xmlns:a16="http://schemas.microsoft.com/office/drawing/2014/main" id="{239CBFC3-8F3B-4945-B8A3-032A924AAF59}"/>
              </a:ext>
            </a:extLst>
          </p:cNvPr>
          <p:cNvPicPr>
            <a:picLocks noChangeAspect="1"/>
          </p:cNvPicPr>
          <p:nvPr/>
        </p:nvPicPr>
        <p:blipFill>
          <a:blip r:embed="rId2"/>
          <a:stretch>
            <a:fillRect/>
          </a:stretch>
        </p:blipFill>
        <p:spPr>
          <a:xfrm>
            <a:off x="1599983" y="1228725"/>
            <a:ext cx="3914775" cy="1047750"/>
          </a:xfrm>
          <a:prstGeom prst="rect">
            <a:avLst/>
          </a:prstGeom>
        </p:spPr>
      </p:pic>
      <p:sp>
        <p:nvSpPr>
          <p:cNvPr id="5" name="TextBox 4">
            <a:extLst>
              <a:ext uri="{FF2B5EF4-FFF2-40B4-BE49-F238E27FC236}">
                <a16:creationId xmlns:a16="http://schemas.microsoft.com/office/drawing/2014/main" id="{52A34EC6-4284-4880-86B6-2B05F6BBFA89}"/>
              </a:ext>
            </a:extLst>
          </p:cNvPr>
          <p:cNvSpPr txBox="1"/>
          <p:nvPr/>
        </p:nvSpPr>
        <p:spPr>
          <a:xfrm>
            <a:off x="836612" y="2362201"/>
            <a:ext cx="10744200" cy="4413516"/>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a:t>This system call is used to send a signal to a specific process or group of processes.</a:t>
            </a:r>
          </a:p>
          <a:p>
            <a:pPr marL="342900" indent="-342900">
              <a:lnSpc>
                <a:spcPct val="90000"/>
              </a:lnSpc>
              <a:buFont typeface="Arial" panose="020B0604020202020204" pitchFamily="34" charset="0"/>
              <a:buChar char="•"/>
            </a:pPr>
            <a:r>
              <a:rPr lang="en-US" sz="2400" dirty="0"/>
              <a:t>Depending on the value of the </a:t>
            </a:r>
            <a:r>
              <a:rPr lang="en-US" sz="2400" dirty="0" err="1"/>
              <a:t>pid</a:t>
            </a:r>
            <a:r>
              <a:rPr lang="en-US" sz="2400" dirty="0"/>
              <a:t> parameter, the execution of the call will have one of the following effects:</a:t>
            </a:r>
          </a:p>
          <a:p>
            <a:pPr marL="914400" lvl="1" indent="-457200">
              <a:lnSpc>
                <a:spcPct val="90000"/>
              </a:lnSpc>
              <a:buFont typeface="+mj-lt"/>
              <a:buAutoNum type="arabicPeriod"/>
            </a:pPr>
            <a:r>
              <a:rPr lang="en-US" sz="2400" dirty="0"/>
              <a:t>If </a:t>
            </a:r>
            <a:r>
              <a:rPr lang="en-US" sz="2400" dirty="0" err="1"/>
              <a:t>pid</a:t>
            </a:r>
            <a:r>
              <a:rPr lang="en-US" sz="2400" dirty="0"/>
              <a:t> &gt; 0, the signal will be sent to the process that has the PID equal to </a:t>
            </a:r>
            <a:r>
              <a:rPr lang="en-US" sz="2400" dirty="0" err="1"/>
              <a:t>pid</a:t>
            </a:r>
            <a:r>
              <a:rPr lang="en-US" sz="2400" dirty="0"/>
              <a:t>;</a:t>
            </a:r>
          </a:p>
          <a:p>
            <a:pPr marL="914400" lvl="1" indent="-457200">
              <a:lnSpc>
                <a:spcPct val="90000"/>
              </a:lnSpc>
              <a:buFont typeface="+mj-lt"/>
              <a:buAutoNum type="arabicPeriod"/>
            </a:pPr>
            <a:r>
              <a:rPr lang="en-US" sz="2400" dirty="0"/>
              <a:t>If </a:t>
            </a:r>
            <a:r>
              <a:rPr lang="en-US" sz="2400" dirty="0" err="1"/>
              <a:t>pid</a:t>
            </a:r>
            <a:r>
              <a:rPr lang="en-US" sz="2400" dirty="0"/>
              <a:t> == 0, the signal will be sent to all processes in the same process group as the current process;</a:t>
            </a:r>
          </a:p>
          <a:p>
            <a:pPr marL="914400" lvl="1" indent="-457200">
              <a:lnSpc>
                <a:spcPct val="90000"/>
              </a:lnSpc>
              <a:buFont typeface="+mj-lt"/>
              <a:buAutoNum type="arabicPeriod"/>
            </a:pPr>
            <a:r>
              <a:rPr lang="en-US" sz="2400" dirty="0"/>
              <a:t>If </a:t>
            </a:r>
            <a:r>
              <a:rPr lang="en-US" sz="2400" dirty="0" err="1"/>
              <a:t>pid</a:t>
            </a:r>
            <a:r>
              <a:rPr lang="en-US" sz="2400" dirty="0"/>
              <a:t> == -1, the signal will be sent to all processes running in the system</a:t>
            </a:r>
            <a:endParaRPr lang="en-GB" sz="2400" dirty="0"/>
          </a:p>
          <a:p>
            <a:pPr lvl="1">
              <a:lnSpc>
                <a:spcPct val="90000"/>
              </a:lnSpc>
            </a:pPr>
            <a:r>
              <a:rPr lang="en-US" sz="2400" dirty="0"/>
              <a:t>(note that, in most implementations, a signal cannot be sent in this way to the </a:t>
            </a:r>
            <a:r>
              <a:rPr lang="en-US" sz="2400" dirty="0" err="1"/>
              <a:t>init</a:t>
            </a:r>
            <a:r>
              <a:rPr lang="en-US" sz="2400" dirty="0"/>
              <a:t> process for which it does not have a treatment routine, and the fact that usually the current signal is not sent to the current process);</a:t>
            </a:r>
          </a:p>
          <a:p>
            <a:pPr lvl="1">
              <a:lnSpc>
                <a:spcPct val="90000"/>
              </a:lnSpc>
            </a:pPr>
            <a:r>
              <a:rPr lang="en-US" sz="2400" dirty="0"/>
              <a:t>4.    If </a:t>
            </a:r>
            <a:r>
              <a:rPr lang="en-US" sz="2400" dirty="0" err="1"/>
              <a:t>pid</a:t>
            </a:r>
            <a:r>
              <a:rPr lang="en-US" sz="2400" dirty="0"/>
              <a:t> &lt; -1, the signal will be sent to all processes in the process group with the number -</a:t>
            </a:r>
            <a:r>
              <a:rPr lang="en-US" sz="2400" dirty="0" err="1"/>
              <a:t>pid</a:t>
            </a:r>
            <a:r>
              <a:rPr lang="en-US" sz="2400" dirty="0"/>
              <a:t>.</a:t>
            </a:r>
          </a:p>
        </p:txBody>
      </p:sp>
    </p:spTree>
    <p:extLst>
      <p:ext uri="{BB962C8B-B14F-4D97-AF65-F5344CB8AC3E}">
        <p14:creationId xmlns:p14="http://schemas.microsoft.com/office/powerpoint/2010/main" val="102459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9551-2636-484A-AB96-CF3C81E762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AE04AEF-6DE6-493D-9742-26DF3C8CC8E9}"/>
              </a:ext>
            </a:extLst>
          </p:cNvPr>
          <p:cNvSpPr>
            <a:spLocks noGrp="1"/>
          </p:cNvSpPr>
          <p:nvPr>
            <p:ph idx="1"/>
          </p:nvPr>
        </p:nvSpPr>
        <p:spPr/>
        <p:txBody>
          <a:bodyPr/>
          <a:lstStyle/>
          <a:p>
            <a:r>
              <a:rPr lang="en-US" dirty="0"/>
              <a:t>If the value of sig is zero, no signal will be sent, but the call will perform the error checks.</a:t>
            </a:r>
          </a:p>
          <a:p>
            <a:r>
              <a:rPr lang="en-US" dirty="0"/>
              <a:t>This is useful if you want to know, for example, if we have enough permissions to send a signal to a given process.</a:t>
            </a:r>
          </a:p>
          <a:p>
            <a:r>
              <a:rPr lang="en-US" dirty="0"/>
              <a:t>This call returns 0 in case of success and -1 in case of error, setting the </a:t>
            </a:r>
            <a:r>
              <a:rPr lang="en-US" dirty="0" err="1"/>
              <a:t>errno</a:t>
            </a:r>
            <a:r>
              <a:rPr lang="en-US" dirty="0"/>
              <a:t> variable to one of the following values ​​in case of error execution:</a:t>
            </a:r>
            <a:endParaRPr lang="en-GB" dirty="0"/>
          </a:p>
          <a:p>
            <a:pPr lvl="1"/>
            <a:r>
              <a:rPr lang="en-US" dirty="0"/>
              <a:t>EINVAL - in case of specifying an invalid signal </a:t>
            </a:r>
          </a:p>
          <a:p>
            <a:pPr lvl="1"/>
            <a:r>
              <a:rPr lang="en-US" dirty="0"/>
              <a:t>ESRCH - in case the specified process or group of processes does not exist</a:t>
            </a:r>
          </a:p>
          <a:p>
            <a:pPr lvl="1"/>
            <a:r>
              <a:rPr lang="en-US" dirty="0"/>
              <a:t>EPERM - if sufficient permissions are not available to send the signal to the specified process</a:t>
            </a:r>
          </a:p>
          <a:p>
            <a:pPr lvl="1"/>
            <a:endParaRPr lang="en-US" dirty="0"/>
          </a:p>
        </p:txBody>
      </p:sp>
    </p:spTree>
    <p:extLst>
      <p:ext uri="{BB962C8B-B14F-4D97-AF65-F5344CB8AC3E}">
        <p14:creationId xmlns:p14="http://schemas.microsoft.com/office/powerpoint/2010/main" val="253538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A3AE-A362-403C-BA2F-B0319403D6B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EFE4C91A-9C7E-4E29-B1D7-EA981304F2FE}"/>
              </a:ext>
            </a:extLst>
          </p:cNvPr>
          <p:cNvSpPr>
            <a:spLocks noGrp="1"/>
          </p:cNvSpPr>
          <p:nvPr>
            <p:ph idx="1"/>
          </p:nvPr>
        </p:nvSpPr>
        <p:spPr/>
        <p:txBody>
          <a:bodyPr/>
          <a:lstStyle/>
          <a:p>
            <a:endParaRPr lang="en-US" dirty="0"/>
          </a:p>
          <a:p>
            <a:endParaRPr lang="en-GB" dirty="0"/>
          </a:p>
          <a:p>
            <a:r>
              <a:rPr lang="en-US" dirty="0"/>
              <a:t>This function is used to send a signal to the current process</a:t>
            </a:r>
          </a:p>
          <a:p>
            <a:r>
              <a:rPr lang="en-US" dirty="0"/>
              <a:t>Its execution is like the execution of the following call: kill (</a:t>
            </a:r>
            <a:r>
              <a:rPr lang="en-US" dirty="0" err="1"/>
              <a:t>getpid</a:t>
            </a:r>
            <a:r>
              <a:rPr lang="en-US" dirty="0"/>
              <a:t> (), sig)</a:t>
            </a:r>
          </a:p>
          <a:p>
            <a:r>
              <a:rPr lang="en-US" dirty="0"/>
              <a:t>The function returns 0 in case of success, and a non-zero value in case of error</a:t>
            </a:r>
            <a:endParaRPr lang="en-GB" dirty="0"/>
          </a:p>
        </p:txBody>
      </p:sp>
      <p:pic>
        <p:nvPicPr>
          <p:cNvPr id="4" name="Picture 3">
            <a:extLst>
              <a:ext uri="{FF2B5EF4-FFF2-40B4-BE49-F238E27FC236}">
                <a16:creationId xmlns:a16="http://schemas.microsoft.com/office/drawing/2014/main" id="{BE49B35E-E693-428A-8A2B-121FFA32BEBB}"/>
              </a:ext>
            </a:extLst>
          </p:cNvPr>
          <p:cNvPicPr>
            <a:picLocks noChangeAspect="1"/>
          </p:cNvPicPr>
          <p:nvPr/>
        </p:nvPicPr>
        <p:blipFill>
          <a:blip r:embed="rId2"/>
          <a:stretch>
            <a:fillRect/>
          </a:stretch>
        </p:blipFill>
        <p:spPr>
          <a:xfrm>
            <a:off x="1522411" y="1905000"/>
            <a:ext cx="2362200" cy="781050"/>
          </a:xfrm>
          <a:prstGeom prst="rect">
            <a:avLst/>
          </a:prstGeom>
        </p:spPr>
      </p:pic>
    </p:spTree>
    <p:extLst>
      <p:ext uri="{BB962C8B-B14F-4D97-AF65-F5344CB8AC3E}">
        <p14:creationId xmlns:p14="http://schemas.microsoft.com/office/powerpoint/2010/main" val="242579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C3D31-4900-4386-A581-6C4C3D2097B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10DB8E9-FEEE-46B0-BFAA-8D300C27DC1F}"/>
              </a:ext>
            </a:extLst>
          </p:cNvPr>
          <p:cNvSpPr>
            <a:spLocks noGrp="1"/>
          </p:cNvSpPr>
          <p:nvPr>
            <p:ph idx="1"/>
          </p:nvPr>
        </p:nvSpPr>
        <p:spPr>
          <a:xfrm>
            <a:off x="1522414" y="1905000"/>
            <a:ext cx="9524998" cy="4495800"/>
          </a:xfrm>
        </p:spPr>
        <p:txBody>
          <a:bodyPr>
            <a:normAutofit/>
          </a:bodyPr>
          <a:lstStyle/>
          <a:p>
            <a:endParaRPr lang="en-US" dirty="0"/>
          </a:p>
          <a:p>
            <a:endParaRPr lang="en-GB" dirty="0"/>
          </a:p>
          <a:p>
            <a:r>
              <a:rPr lang="en-US" dirty="0"/>
              <a:t>This function has the effect of sending a SIGABRT signal to the current process, which has the effect of terminating the process abnormally, unless the signal is processed by a routine that does not end.</a:t>
            </a:r>
          </a:p>
          <a:p>
            <a:r>
              <a:rPr lang="en-US" dirty="0"/>
              <a:t>If the execution of abort () has the effect of ending the process, all open files inside it will be closed.</a:t>
            </a:r>
          </a:p>
          <a:p>
            <a:r>
              <a:rPr lang="en-US" dirty="0"/>
              <a:t>It is important to note that if the SIGABRT signal is ignored or blocked, the execution of this function will not take this into account and the process will be terminated abnormally.</a:t>
            </a:r>
            <a:endParaRPr lang="en-GB" dirty="0"/>
          </a:p>
        </p:txBody>
      </p:sp>
      <p:pic>
        <p:nvPicPr>
          <p:cNvPr id="6" name="Picture 5">
            <a:extLst>
              <a:ext uri="{FF2B5EF4-FFF2-40B4-BE49-F238E27FC236}">
                <a16:creationId xmlns:a16="http://schemas.microsoft.com/office/drawing/2014/main" id="{CC32BC1A-7861-4DB9-A303-8E13EAC0C796}"/>
              </a:ext>
            </a:extLst>
          </p:cNvPr>
          <p:cNvPicPr>
            <a:picLocks noChangeAspect="1"/>
          </p:cNvPicPr>
          <p:nvPr/>
        </p:nvPicPr>
        <p:blipFill>
          <a:blip r:embed="rId2"/>
          <a:stretch>
            <a:fillRect/>
          </a:stretch>
        </p:blipFill>
        <p:spPr>
          <a:xfrm>
            <a:off x="1522411" y="1902041"/>
            <a:ext cx="2409825" cy="819150"/>
          </a:xfrm>
          <a:prstGeom prst="rect">
            <a:avLst/>
          </a:prstGeom>
        </p:spPr>
      </p:pic>
    </p:spTree>
    <p:extLst>
      <p:ext uri="{BB962C8B-B14F-4D97-AF65-F5344CB8AC3E}">
        <p14:creationId xmlns:p14="http://schemas.microsoft.com/office/powerpoint/2010/main" val="280216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57036-E128-47F9-A046-AAF23887721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8BA3A20-24DF-4AC3-B934-17DCD3C382D6}"/>
              </a:ext>
            </a:extLst>
          </p:cNvPr>
          <p:cNvSpPr>
            <a:spLocks noGrp="1"/>
          </p:cNvSpPr>
          <p:nvPr>
            <p:ph idx="1"/>
          </p:nvPr>
        </p:nvSpPr>
        <p:spPr>
          <a:xfrm>
            <a:off x="1522414" y="1905000"/>
            <a:ext cx="9144000" cy="4495800"/>
          </a:xfrm>
        </p:spPr>
        <p:txBody>
          <a:bodyPr>
            <a:normAutofit/>
          </a:bodyPr>
          <a:lstStyle/>
          <a:p>
            <a:endParaRPr lang="en-US" dirty="0"/>
          </a:p>
          <a:p>
            <a:endParaRPr lang="en-GB" dirty="0"/>
          </a:p>
          <a:p>
            <a:r>
              <a:rPr lang="en-US" dirty="0"/>
              <a:t>Execution of this function results in the sending, after several seconds specified by the unsigned int parameter seconds, of a signal of type SIGALRM to the current process.</a:t>
            </a:r>
          </a:p>
          <a:p>
            <a:r>
              <a:rPr lang="en-US" dirty="0"/>
              <a:t>If an alarm has already been scheduled, it is canceled at the time of the last call, and if the value of seconds is zero, no new alarm will be scheduled.</a:t>
            </a:r>
          </a:p>
          <a:p>
            <a:r>
              <a:rPr lang="en-US" dirty="0"/>
              <a:t>After execution, the number of seconds remaining from the previous alarm is returned, or 0 if no alarm was programmed.</a:t>
            </a:r>
          </a:p>
          <a:p>
            <a:endParaRPr lang="en-US" dirty="0"/>
          </a:p>
          <a:p>
            <a:endParaRPr lang="en-GB" dirty="0"/>
          </a:p>
        </p:txBody>
      </p:sp>
      <p:pic>
        <p:nvPicPr>
          <p:cNvPr id="4" name="Picture 3">
            <a:extLst>
              <a:ext uri="{FF2B5EF4-FFF2-40B4-BE49-F238E27FC236}">
                <a16:creationId xmlns:a16="http://schemas.microsoft.com/office/drawing/2014/main" id="{A5340708-DC2F-4572-8FB7-C043B0B1BBEE}"/>
              </a:ext>
            </a:extLst>
          </p:cNvPr>
          <p:cNvPicPr>
            <a:picLocks noChangeAspect="1"/>
          </p:cNvPicPr>
          <p:nvPr/>
        </p:nvPicPr>
        <p:blipFill>
          <a:blip r:embed="rId2"/>
          <a:stretch>
            <a:fillRect/>
          </a:stretch>
        </p:blipFill>
        <p:spPr>
          <a:xfrm>
            <a:off x="1522411" y="1905000"/>
            <a:ext cx="4924425" cy="800100"/>
          </a:xfrm>
          <a:prstGeom prst="rect">
            <a:avLst/>
          </a:prstGeom>
        </p:spPr>
      </p:pic>
    </p:spTree>
    <p:extLst>
      <p:ext uri="{BB962C8B-B14F-4D97-AF65-F5344CB8AC3E}">
        <p14:creationId xmlns:p14="http://schemas.microsoft.com/office/powerpoint/2010/main" val="1214433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51B8-7AF2-40BD-972F-D4F01B554A1D}"/>
              </a:ext>
            </a:extLst>
          </p:cNvPr>
          <p:cNvSpPr>
            <a:spLocks noGrp="1"/>
          </p:cNvSpPr>
          <p:nvPr>
            <p:ph type="title"/>
          </p:nvPr>
        </p:nvSpPr>
        <p:spPr/>
        <p:txBody>
          <a:bodyPr/>
          <a:lstStyle/>
          <a:p>
            <a:r>
              <a:rPr lang="en-US" dirty="0"/>
              <a:t>Example (Long one)</a:t>
            </a:r>
            <a:endParaRPr lang="en-GB" dirty="0"/>
          </a:p>
        </p:txBody>
      </p:sp>
      <p:sp>
        <p:nvSpPr>
          <p:cNvPr id="3" name="Content Placeholder 2">
            <a:extLst>
              <a:ext uri="{FF2B5EF4-FFF2-40B4-BE49-F238E27FC236}">
                <a16:creationId xmlns:a16="http://schemas.microsoft.com/office/drawing/2014/main" id="{CEAF19E3-8A8C-49B4-A069-E67C1ECF85A8}"/>
              </a:ext>
            </a:extLst>
          </p:cNvPr>
          <p:cNvSpPr>
            <a:spLocks noGrp="1"/>
          </p:cNvSpPr>
          <p:nvPr>
            <p:ph idx="1"/>
          </p:nvPr>
        </p:nvSpPr>
        <p:spPr>
          <a:xfrm>
            <a:off x="1522414" y="1905000"/>
            <a:ext cx="9448798" cy="4419600"/>
          </a:xfrm>
        </p:spPr>
        <p:txBody>
          <a:bodyPr>
            <a:normAutofit/>
          </a:bodyPr>
          <a:lstStyle/>
          <a:p>
            <a:r>
              <a:rPr lang="en-US" dirty="0"/>
              <a:t>The program highlights how to use the signal() function and communication between processes using signals.</a:t>
            </a:r>
          </a:p>
          <a:p>
            <a:r>
              <a:rPr lang="en-US" dirty="0"/>
              <a:t>The program consists of two processes, parent and son. </a:t>
            </a:r>
          </a:p>
          <a:p>
            <a:r>
              <a:rPr lang="en-US" dirty="0"/>
              <a:t>The parent (process A) counts continuously from zero, until it is interrupted by the user.</a:t>
            </a:r>
          </a:p>
          <a:p>
            <a:r>
              <a:rPr lang="en-US" dirty="0"/>
              <a:t>The interruption is made by generating the SIGINT signal to the process, explicitly (using the kill command) or implicitly (pressing Ctrl-C in the console where the program is running launched in foreground).</a:t>
            </a:r>
          </a:p>
          <a:p>
            <a:r>
              <a:rPr lang="en-US" dirty="0"/>
              <a:t>For optimal visualization of the results, at each step the process calls the </a:t>
            </a:r>
            <a:r>
              <a:rPr lang="en-US" dirty="0" err="1"/>
              <a:t>usleep</a:t>
            </a:r>
            <a:r>
              <a:rPr lang="en-US" dirty="0"/>
              <a:t>() function, thus generating a delay of 1000 microseconds.</a:t>
            </a:r>
          </a:p>
          <a:p>
            <a:endParaRPr lang="en-GB" dirty="0"/>
          </a:p>
        </p:txBody>
      </p:sp>
    </p:spTree>
    <p:extLst>
      <p:ext uri="{BB962C8B-B14F-4D97-AF65-F5344CB8AC3E}">
        <p14:creationId xmlns:p14="http://schemas.microsoft.com/office/powerpoint/2010/main" val="392799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3BA6-251A-49A1-AA4A-FE541D53B38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A0A4F93-282A-4946-926A-63588F0BA852}"/>
              </a:ext>
            </a:extLst>
          </p:cNvPr>
          <p:cNvSpPr>
            <a:spLocks noGrp="1"/>
          </p:cNvSpPr>
          <p:nvPr>
            <p:ph idx="1"/>
          </p:nvPr>
        </p:nvSpPr>
        <p:spPr/>
        <p:txBody>
          <a:bodyPr>
            <a:normAutofit lnSpcReduction="10000"/>
          </a:bodyPr>
          <a:lstStyle/>
          <a:p>
            <a:r>
              <a:rPr lang="en-US" dirty="0"/>
              <a:t>Each time process A reaches a number divisible by 10 with the numerator, it sends a SIGUSR1 signal to process B (son).</a:t>
            </a:r>
          </a:p>
          <a:p>
            <a:r>
              <a:rPr lang="en-US" dirty="0"/>
              <a:t>B Processes the SIGUSR1 signal by displaying a message on the screen.</a:t>
            </a:r>
          </a:p>
          <a:p>
            <a:r>
              <a:rPr lang="en-US" dirty="0"/>
              <a:t>If the parent has been interrupted (from the keyboard, via Ctrl-C, for example), he informs his son of the occurrence of this event by sending him the SIGUSR2 signal. </a:t>
            </a:r>
          </a:p>
          <a:p>
            <a:r>
              <a:rPr lang="en-US" dirty="0"/>
              <a:t>The son receives this notification and ends, displaying a message.</a:t>
            </a:r>
          </a:p>
          <a:p>
            <a:r>
              <a:rPr lang="en-US" dirty="0"/>
              <a:t>The father takes over his condition at this moment, after which he also ends.</a:t>
            </a:r>
            <a:endParaRPr lang="en-GB" dirty="0"/>
          </a:p>
        </p:txBody>
      </p:sp>
    </p:spTree>
    <p:extLst>
      <p:ext uri="{BB962C8B-B14F-4D97-AF65-F5344CB8AC3E}">
        <p14:creationId xmlns:p14="http://schemas.microsoft.com/office/powerpoint/2010/main" val="179818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78AE-3F82-4AE8-A1BE-4E1379A9E6D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8E023D0-7690-4DD7-BFCF-F67B7A3A39AB}"/>
              </a:ext>
            </a:extLst>
          </p:cNvPr>
          <p:cNvSpPr>
            <a:spLocks noGrp="1"/>
          </p:cNvSpPr>
          <p:nvPr>
            <p:ph idx="1"/>
          </p:nvPr>
        </p:nvSpPr>
        <p:spPr/>
        <p:txBody>
          <a:bodyPr>
            <a:normAutofit lnSpcReduction="10000"/>
          </a:bodyPr>
          <a:lstStyle/>
          <a:p>
            <a:r>
              <a:rPr lang="en-US" dirty="0"/>
              <a:t>It is necessary to make some important remarks on the implementation following.</a:t>
            </a:r>
          </a:p>
          <a:p>
            <a:r>
              <a:rPr lang="en-US" dirty="0"/>
              <a:t>First, the program defines a treatment function for each relevant event:</a:t>
            </a:r>
          </a:p>
          <a:p>
            <a:pPr lvl="1"/>
            <a:r>
              <a:rPr lang="en-US" dirty="0"/>
              <a:t>The process associates the SIGINT signal with the </a:t>
            </a:r>
            <a:r>
              <a:rPr lang="en-US" dirty="0" err="1"/>
              <a:t>process_a_ends</a:t>
            </a:r>
            <a:r>
              <a:rPr lang="en-US" dirty="0"/>
              <a:t>() function.</a:t>
            </a:r>
            <a:r>
              <a:rPr lang="en-GB" dirty="0"/>
              <a:t> </a:t>
            </a:r>
            <a:r>
              <a:rPr lang="en-US" dirty="0"/>
              <a:t>According to the code of this function, when receiving the SIGINT signal, the process will send a SIGUSR2 signal to process B, after which it calls the wait () function, waiting for its completion.</a:t>
            </a:r>
          </a:p>
          <a:p>
            <a:pPr lvl="1"/>
            <a:r>
              <a:rPr lang="en-US" dirty="0"/>
              <a:t>Process b defines two processing functions: </a:t>
            </a:r>
          </a:p>
          <a:p>
            <a:pPr marL="891540" lvl="2" indent="-342900">
              <a:buFont typeface="+mj-lt"/>
              <a:buAutoNum type="arabicPeriod"/>
            </a:pPr>
            <a:r>
              <a:rPr lang="en-US" dirty="0"/>
              <a:t>for SIGUSR1 (</a:t>
            </a:r>
            <a:r>
              <a:rPr lang="en-US" dirty="0" err="1"/>
              <a:t>process_b_writes</a:t>
            </a:r>
            <a:r>
              <a:rPr lang="en-US" dirty="0"/>
              <a:t> () function) </a:t>
            </a:r>
          </a:p>
          <a:p>
            <a:pPr marL="891540" lvl="2" indent="-342900">
              <a:buFont typeface="+mj-lt"/>
              <a:buAutoNum type="arabicPeriod"/>
            </a:pPr>
            <a:r>
              <a:rPr lang="en-US" dirty="0"/>
              <a:t>For SIGUSR2 (</a:t>
            </a:r>
            <a:r>
              <a:rPr lang="en-US" dirty="0" err="1"/>
              <a:t>process_b_ends</a:t>
            </a:r>
            <a:r>
              <a:rPr lang="en-US" dirty="0"/>
              <a:t> () function)</a:t>
            </a:r>
          </a:p>
          <a:p>
            <a:pPr marL="548640" lvl="2" indent="0">
              <a:buNone/>
            </a:pPr>
            <a:r>
              <a:rPr lang="en-US" dirty="0"/>
              <a:t>The behavior of these functions is trivial, reducing to the display of a message and, in the second case, to the end of the process by exit ().</a:t>
            </a:r>
          </a:p>
          <a:p>
            <a:pPr lvl="1"/>
            <a:endParaRPr lang="en-US" dirty="0"/>
          </a:p>
          <a:p>
            <a:pPr lvl="1"/>
            <a:endParaRPr lang="en-US" dirty="0"/>
          </a:p>
        </p:txBody>
      </p:sp>
    </p:spTree>
    <p:extLst>
      <p:ext uri="{BB962C8B-B14F-4D97-AF65-F5344CB8AC3E}">
        <p14:creationId xmlns:p14="http://schemas.microsoft.com/office/powerpoint/2010/main" val="350697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F4511-43C2-41D5-B952-C1675FDA755B}"/>
              </a:ext>
            </a:extLst>
          </p:cNvPr>
          <p:cNvSpPr>
            <a:spLocks noGrp="1"/>
          </p:cNvSpPr>
          <p:nvPr>
            <p:ph type="title"/>
          </p:nvPr>
        </p:nvSpPr>
        <p:spPr/>
        <p:txBody>
          <a:bodyPr/>
          <a:lstStyle/>
          <a:p>
            <a:r>
              <a:rPr lang="en-GB" dirty="0"/>
              <a:t>Signals</a:t>
            </a:r>
          </a:p>
        </p:txBody>
      </p:sp>
      <p:sp>
        <p:nvSpPr>
          <p:cNvPr id="3" name="Content Placeholder 2">
            <a:extLst>
              <a:ext uri="{FF2B5EF4-FFF2-40B4-BE49-F238E27FC236}">
                <a16:creationId xmlns:a16="http://schemas.microsoft.com/office/drawing/2014/main" id="{DD6ACC51-9AEA-4222-AFCE-D450ADC32BB8}"/>
              </a:ext>
            </a:extLst>
          </p:cNvPr>
          <p:cNvSpPr>
            <a:spLocks noGrp="1"/>
          </p:cNvSpPr>
          <p:nvPr>
            <p:ph idx="1"/>
          </p:nvPr>
        </p:nvSpPr>
        <p:spPr/>
        <p:txBody>
          <a:bodyPr/>
          <a:lstStyle/>
          <a:p>
            <a:r>
              <a:rPr lang="en-US" dirty="0"/>
              <a:t>Signals are a way of expressing events that occur asynchronously in the system.</a:t>
            </a:r>
          </a:p>
          <a:p>
            <a:r>
              <a:rPr lang="en-US" dirty="0"/>
              <a:t>Any process can both generate and receive signals.</a:t>
            </a:r>
          </a:p>
          <a:p>
            <a:r>
              <a:rPr lang="en-US" dirty="0"/>
              <a:t>If a process receives a signal, it can choose to react to that signal in one of three ways:</a:t>
            </a:r>
          </a:p>
          <a:p>
            <a:pPr marL="731520" lvl="1" indent="-457200">
              <a:buFont typeface="+mj-lt"/>
              <a:buAutoNum type="arabicPeriod"/>
            </a:pPr>
            <a:r>
              <a:rPr lang="en-US" dirty="0"/>
              <a:t>To capture them, performing a certain action, by means of a signal handling function (signal handler)</a:t>
            </a:r>
          </a:p>
          <a:p>
            <a:pPr marL="731520" lvl="1" indent="-457200">
              <a:buFont typeface="+mj-lt"/>
              <a:buAutoNum type="arabicPeriod"/>
            </a:pPr>
            <a:r>
              <a:rPr lang="en-GB" dirty="0"/>
              <a:t>He ignores them</a:t>
            </a:r>
          </a:p>
          <a:p>
            <a:pPr marL="731520" lvl="1" indent="-457200">
              <a:buFont typeface="+mj-lt"/>
              <a:buAutoNum type="arabicPeriod"/>
            </a:pPr>
            <a:r>
              <a:rPr lang="en-US" dirty="0"/>
              <a:t>Execute the default action when receiving a signal, which may be ending the process or ignoring that signal.</a:t>
            </a:r>
            <a:endParaRPr lang="en-GB" dirty="0"/>
          </a:p>
        </p:txBody>
      </p:sp>
    </p:spTree>
    <p:extLst>
      <p:ext uri="{BB962C8B-B14F-4D97-AF65-F5344CB8AC3E}">
        <p14:creationId xmlns:p14="http://schemas.microsoft.com/office/powerpoint/2010/main" val="239281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BC4BF-5074-49C5-B830-9CFD2AC76BF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E058A5B-DC42-4D0B-ACBF-E2AAD20BAF9D}"/>
              </a:ext>
            </a:extLst>
          </p:cNvPr>
          <p:cNvSpPr>
            <a:spLocks noGrp="1"/>
          </p:cNvSpPr>
          <p:nvPr>
            <p:ph idx="1"/>
          </p:nvPr>
        </p:nvSpPr>
        <p:spPr/>
        <p:txBody>
          <a:bodyPr/>
          <a:lstStyle/>
          <a:p>
            <a:r>
              <a:rPr lang="en-US" dirty="0"/>
              <a:t>Secondly, it is observed that process B ignores the SIGINT signal. </a:t>
            </a:r>
          </a:p>
          <a:p>
            <a:r>
              <a:rPr lang="en-US" dirty="0"/>
              <a:t>The reason for this was decided to make him immune to the implicit action that this signal could have on the process. </a:t>
            </a:r>
          </a:p>
          <a:p>
            <a:r>
              <a:rPr lang="en-US" dirty="0"/>
              <a:t>An unwanted effect would be if the user presses Ctrl-C in the console from which he launched the program, thus generating SIGINT.</a:t>
            </a:r>
          </a:p>
          <a:p>
            <a:r>
              <a:rPr lang="en-US" dirty="0"/>
              <a:t>If the signal were not ignored, process B would end before it had a chance to receive SIGUSR2 from the parent, so its termination would not respect the scenario that it proposed to implement this application (the visible effect would be that the message "Process B ends" would no longer appear on the screen).</a:t>
            </a:r>
            <a:endParaRPr lang="en-GB" dirty="0"/>
          </a:p>
        </p:txBody>
      </p:sp>
    </p:spTree>
    <p:extLst>
      <p:ext uri="{BB962C8B-B14F-4D97-AF65-F5344CB8AC3E}">
        <p14:creationId xmlns:p14="http://schemas.microsoft.com/office/powerpoint/2010/main" val="259289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FCAD-9D41-4538-BBD0-A8B3F691E9F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E1583A4-21D2-4CE2-9CE5-B4267E0A856F}"/>
              </a:ext>
            </a:extLst>
          </p:cNvPr>
          <p:cNvSpPr>
            <a:spLocks noGrp="1"/>
          </p:cNvSpPr>
          <p:nvPr>
            <p:ph idx="1"/>
          </p:nvPr>
        </p:nvSpPr>
        <p:spPr/>
        <p:txBody>
          <a:bodyPr>
            <a:normAutofit/>
          </a:bodyPr>
          <a:lstStyle/>
          <a:p>
            <a:r>
              <a:rPr lang="en-US" dirty="0"/>
              <a:t>Next, it should be noted that at the beginning of the main program, even before the child process is created, the SIGUSR1 and SIGUSR2 signals are ignored.</a:t>
            </a:r>
          </a:p>
          <a:p>
            <a:r>
              <a:rPr lang="en-US" dirty="0"/>
              <a:t>This code sequence may seem unimportant, but its necessity is justified by the more unpredictable effects of parallel process execution.</a:t>
            </a:r>
          </a:p>
          <a:p>
            <a:r>
              <a:rPr lang="en-US" dirty="0"/>
              <a:t>In order to understand the explanation, it must first be stated that, in Linux, after calling the fork () function, the child process is initialized with a copy of the signal-function associations for treatment found in the parent. </a:t>
            </a:r>
          </a:p>
          <a:p>
            <a:pPr marL="0" indent="0">
              <a:buNone/>
            </a:pPr>
            <a:endParaRPr lang="en-GB" dirty="0"/>
          </a:p>
        </p:txBody>
      </p:sp>
    </p:spTree>
    <p:extLst>
      <p:ext uri="{BB962C8B-B14F-4D97-AF65-F5344CB8AC3E}">
        <p14:creationId xmlns:p14="http://schemas.microsoft.com/office/powerpoint/2010/main" val="292135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44A5-E247-47B4-9874-985E4A86077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9A18FC2-EE16-4605-8D4D-F8EA7A77877F}"/>
              </a:ext>
            </a:extLst>
          </p:cNvPr>
          <p:cNvSpPr>
            <a:spLocks noGrp="1"/>
          </p:cNvSpPr>
          <p:nvPr>
            <p:ph idx="1"/>
          </p:nvPr>
        </p:nvSpPr>
        <p:spPr>
          <a:xfrm>
            <a:off x="1522414" y="1905000"/>
            <a:ext cx="9372598" cy="4678362"/>
          </a:xfrm>
        </p:spPr>
        <p:txBody>
          <a:bodyPr>
            <a:normAutofit lnSpcReduction="10000"/>
          </a:bodyPr>
          <a:lstStyle/>
          <a:p>
            <a:r>
              <a:rPr lang="en-US" dirty="0"/>
              <a:t>If the signals SIGUSR1 and SIGUSR2 were not ignored before the creation of the son process, the following phenomenon could occur:</a:t>
            </a:r>
          </a:p>
          <a:p>
            <a:pPr lvl="1"/>
            <a:r>
              <a:rPr lang="en-US" dirty="0"/>
              <a:t> processes A and B are created in a very short time, and the process A ends up executing before B.</a:t>
            </a:r>
          </a:p>
          <a:p>
            <a:pPr lvl="1"/>
            <a:r>
              <a:rPr lang="en-US" dirty="0"/>
              <a:t> A counts quickly and reaches a multiple of 10 before process B arms its signal processing functions. </a:t>
            </a:r>
          </a:p>
          <a:p>
            <a:pPr lvl="1"/>
            <a:r>
              <a:rPr lang="en-US" dirty="0"/>
              <a:t>Process A sends the signal SIGUSR1 to B but as it has not yet declared any function for processing this signal, the operating system will proceed by applying the default signal behavior, </a:t>
            </a:r>
            <a:r>
              <a:rPr lang="en-US" dirty="0" err="1"/>
              <a:t>ie</a:t>
            </a:r>
            <a:r>
              <a:rPr lang="en-US" dirty="0"/>
              <a:t> terminating process B.</a:t>
            </a:r>
          </a:p>
          <a:p>
            <a:pPr marL="274320" lvl="1" indent="0">
              <a:buNone/>
            </a:pPr>
            <a:endParaRPr lang="en-US" dirty="0"/>
          </a:p>
          <a:p>
            <a:pPr marL="274320" lvl="1" indent="0">
              <a:buNone/>
            </a:pPr>
            <a:r>
              <a:rPr lang="en-US" dirty="0"/>
              <a:t>It is observed, therefore, that process B ends erroneously, before fulfilling its purpose for which it was designed. </a:t>
            </a:r>
          </a:p>
          <a:p>
            <a:pPr marL="274320" lvl="1" indent="0">
              <a:buNone/>
            </a:pPr>
            <a:r>
              <a:rPr lang="en-US" dirty="0"/>
              <a:t>If, however, the SIGUSR1 signal is already ignored, in the worst-case process B loses some notifications from A which, considering the parallel execution of the processes, can be accepted in our scenario.</a:t>
            </a:r>
            <a:endParaRPr lang="en-GB" dirty="0"/>
          </a:p>
        </p:txBody>
      </p:sp>
    </p:spTree>
    <p:extLst>
      <p:ext uri="{BB962C8B-B14F-4D97-AF65-F5344CB8AC3E}">
        <p14:creationId xmlns:p14="http://schemas.microsoft.com/office/powerpoint/2010/main" val="157462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1239-C22A-438A-8630-5C99890E571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674252C-00AC-44D2-A303-B02A513EA856}"/>
              </a:ext>
            </a:extLst>
          </p:cNvPr>
          <p:cNvSpPr>
            <a:spLocks noGrp="1"/>
          </p:cNvSpPr>
          <p:nvPr>
            <p:ph idx="1"/>
          </p:nvPr>
        </p:nvSpPr>
        <p:spPr/>
        <p:txBody>
          <a:bodyPr/>
          <a:lstStyle/>
          <a:p>
            <a:r>
              <a:rPr lang="en-US" dirty="0"/>
              <a:t>One last observation is that the result of the fork () function is assigned in the program to a global variable </a:t>
            </a:r>
            <a:r>
              <a:rPr lang="en-US" dirty="0" err="1"/>
              <a:t>child_pid</a:t>
            </a:r>
            <a:r>
              <a:rPr lang="en-US" dirty="0"/>
              <a:t> so that this value can be accessible to both signal processing functions in process A. (Since process A is the parent, the value of this variable will be the process identifier of B).</a:t>
            </a:r>
          </a:p>
          <a:p>
            <a:pPr marL="0" indent="0">
              <a:buNone/>
            </a:pPr>
            <a:endParaRPr lang="en-GB" dirty="0"/>
          </a:p>
        </p:txBody>
      </p:sp>
    </p:spTree>
    <p:extLst>
      <p:ext uri="{BB962C8B-B14F-4D97-AF65-F5344CB8AC3E}">
        <p14:creationId xmlns:p14="http://schemas.microsoft.com/office/powerpoint/2010/main" val="21528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DB04-3E6F-4B2D-9916-72A53DDA3728}"/>
              </a:ext>
            </a:extLst>
          </p:cNvPr>
          <p:cNvSpPr>
            <a:spLocks noGrp="1"/>
          </p:cNvSpPr>
          <p:nvPr>
            <p:ph type="title"/>
          </p:nvPr>
        </p:nvSpPr>
        <p:spPr/>
        <p:txBody>
          <a:bodyPr/>
          <a:lstStyle/>
          <a:p>
            <a:endParaRPr lang="en-GB"/>
          </a:p>
        </p:txBody>
      </p:sp>
      <p:pic>
        <p:nvPicPr>
          <p:cNvPr id="7" name="Picture 6">
            <a:extLst>
              <a:ext uri="{FF2B5EF4-FFF2-40B4-BE49-F238E27FC236}">
                <a16:creationId xmlns:a16="http://schemas.microsoft.com/office/drawing/2014/main" id="{68764455-AB77-4BEB-9EF9-5376D379214F}"/>
              </a:ext>
            </a:extLst>
          </p:cNvPr>
          <p:cNvPicPr>
            <a:picLocks noChangeAspect="1"/>
          </p:cNvPicPr>
          <p:nvPr/>
        </p:nvPicPr>
        <p:blipFill>
          <a:blip r:embed="rId2"/>
          <a:stretch>
            <a:fillRect/>
          </a:stretch>
        </p:blipFill>
        <p:spPr>
          <a:xfrm>
            <a:off x="2060574" y="352425"/>
            <a:ext cx="8067675" cy="6153150"/>
          </a:xfrm>
          <a:prstGeom prst="rect">
            <a:avLst/>
          </a:prstGeom>
        </p:spPr>
      </p:pic>
    </p:spTree>
    <p:extLst>
      <p:ext uri="{BB962C8B-B14F-4D97-AF65-F5344CB8AC3E}">
        <p14:creationId xmlns:p14="http://schemas.microsoft.com/office/powerpoint/2010/main" val="97140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7D2BC83-6719-42EA-998A-6E0B0F4218F4}"/>
              </a:ext>
            </a:extLst>
          </p:cNvPr>
          <p:cNvPicPr>
            <a:picLocks noChangeAspect="1"/>
          </p:cNvPicPr>
          <p:nvPr/>
        </p:nvPicPr>
        <p:blipFill>
          <a:blip r:embed="rId2"/>
          <a:stretch>
            <a:fillRect/>
          </a:stretch>
        </p:blipFill>
        <p:spPr>
          <a:xfrm>
            <a:off x="2565875" y="228600"/>
            <a:ext cx="7057073" cy="6400800"/>
          </a:xfrm>
          <a:prstGeom prst="rect">
            <a:avLst/>
          </a:prstGeom>
        </p:spPr>
      </p:pic>
    </p:spTree>
    <p:extLst>
      <p:ext uri="{BB962C8B-B14F-4D97-AF65-F5344CB8AC3E}">
        <p14:creationId xmlns:p14="http://schemas.microsoft.com/office/powerpoint/2010/main" val="318960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88AD85-1306-44F3-A650-1BC645D6AB93}"/>
              </a:ext>
            </a:extLst>
          </p:cNvPr>
          <p:cNvPicPr>
            <a:picLocks noChangeAspect="1"/>
          </p:cNvPicPr>
          <p:nvPr/>
        </p:nvPicPr>
        <p:blipFill>
          <a:blip r:embed="rId2"/>
          <a:stretch>
            <a:fillRect/>
          </a:stretch>
        </p:blipFill>
        <p:spPr>
          <a:xfrm>
            <a:off x="1855787" y="133350"/>
            <a:ext cx="8477250" cy="6591300"/>
          </a:xfrm>
          <a:prstGeom prst="rect">
            <a:avLst/>
          </a:prstGeom>
        </p:spPr>
      </p:pic>
    </p:spTree>
    <p:extLst>
      <p:ext uri="{BB962C8B-B14F-4D97-AF65-F5344CB8AC3E}">
        <p14:creationId xmlns:p14="http://schemas.microsoft.com/office/powerpoint/2010/main" val="302053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8E5044D-3790-4212-B8E6-8859D45DC255}"/>
              </a:ext>
            </a:extLst>
          </p:cNvPr>
          <p:cNvPicPr>
            <a:picLocks noChangeAspect="1"/>
          </p:cNvPicPr>
          <p:nvPr/>
        </p:nvPicPr>
        <p:blipFill>
          <a:blip r:embed="rId2"/>
          <a:stretch>
            <a:fillRect/>
          </a:stretch>
        </p:blipFill>
        <p:spPr>
          <a:xfrm>
            <a:off x="2474912" y="83945"/>
            <a:ext cx="7239000" cy="6690109"/>
          </a:xfrm>
          <a:prstGeom prst="rect">
            <a:avLst/>
          </a:prstGeom>
        </p:spPr>
      </p:pic>
    </p:spTree>
    <p:extLst>
      <p:ext uri="{BB962C8B-B14F-4D97-AF65-F5344CB8AC3E}">
        <p14:creationId xmlns:p14="http://schemas.microsoft.com/office/powerpoint/2010/main" val="3216644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819E6-D3D1-4AA3-BD33-361CD5AB0D5E}"/>
              </a:ext>
            </a:extLst>
          </p:cNvPr>
          <p:cNvSpPr>
            <a:spLocks noGrp="1"/>
          </p:cNvSpPr>
          <p:nvPr>
            <p:ph type="title"/>
          </p:nvPr>
        </p:nvSpPr>
        <p:spPr/>
        <p:txBody>
          <a:bodyPr/>
          <a:lstStyle/>
          <a:p>
            <a:r>
              <a:rPr lang="en-US" dirty="0"/>
              <a:t>Signal Types</a:t>
            </a:r>
            <a:endParaRPr lang="en-GB" dirty="0"/>
          </a:p>
        </p:txBody>
      </p:sp>
      <p:sp>
        <p:nvSpPr>
          <p:cNvPr id="3" name="Content Placeholder 2">
            <a:extLst>
              <a:ext uri="{FF2B5EF4-FFF2-40B4-BE49-F238E27FC236}">
                <a16:creationId xmlns:a16="http://schemas.microsoft.com/office/drawing/2014/main" id="{B269DD45-DDFE-4752-83D6-05AC5F9C0281}"/>
              </a:ext>
            </a:extLst>
          </p:cNvPr>
          <p:cNvSpPr>
            <a:spLocks noGrp="1"/>
          </p:cNvSpPr>
          <p:nvPr>
            <p:ph idx="1"/>
          </p:nvPr>
        </p:nvSpPr>
        <p:spPr/>
        <p:txBody>
          <a:bodyPr/>
          <a:lstStyle/>
          <a:p>
            <a:r>
              <a:rPr lang="en-US" dirty="0"/>
              <a:t>The signals can be of several types, which generally correspond to specific actions.</a:t>
            </a:r>
          </a:p>
          <a:p>
            <a:r>
              <a:rPr lang="en-US" dirty="0"/>
              <a:t>Each signal is associated with a number, and these numbers correspond to some symbolic constants defined in the operating system libraries.</a:t>
            </a:r>
          </a:p>
          <a:p>
            <a:r>
              <a:rPr lang="en-US" dirty="0"/>
              <a:t>The POSIX.1 standard defines several signals that must exist in any UNIX system.</a:t>
            </a:r>
            <a:endParaRPr lang="en-GB" dirty="0"/>
          </a:p>
        </p:txBody>
      </p:sp>
    </p:spTree>
    <p:extLst>
      <p:ext uri="{BB962C8B-B14F-4D97-AF65-F5344CB8AC3E}">
        <p14:creationId xmlns:p14="http://schemas.microsoft.com/office/powerpoint/2010/main" val="1987139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F350-7F19-41D6-8B09-45E9D39EEF36}"/>
              </a:ext>
            </a:extLst>
          </p:cNvPr>
          <p:cNvSpPr>
            <a:spLocks noGrp="1"/>
          </p:cNvSpPr>
          <p:nvPr>
            <p:ph type="title"/>
          </p:nvPr>
        </p:nvSpPr>
        <p:spPr/>
        <p:txBody>
          <a:bodyPr>
            <a:normAutofit/>
          </a:bodyPr>
          <a:lstStyle/>
          <a:p>
            <a:r>
              <a:rPr lang="en-US" sz="2200" dirty="0"/>
              <a:t>These signals are included in the following list:</a:t>
            </a:r>
            <a:endParaRPr lang="en-GB" sz="2200" dirty="0"/>
          </a:p>
        </p:txBody>
      </p:sp>
      <p:sp>
        <p:nvSpPr>
          <p:cNvPr id="3" name="Content Placeholder 2">
            <a:extLst>
              <a:ext uri="{FF2B5EF4-FFF2-40B4-BE49-F238E27FC236}">
                <a16:creationId xmlns:a16="http://schemas.microsoft.com/office/drawing/2014/main" id="{DE5DB56B-3C2F-47EE-8E5B-18A644719315}"/>
              </a:ext>
            </a:extLst>
          </p:cNvPr>
          <p:cNvSpPr>
            <a:spLocks noGrp="1"/>
          </p:cNvSpPr>
          <p:nvPr>
            <p:ph idx="1"/>
          </p:nvPr>
        </p:nvSpPr>
        <p:spPr>
          <a:xfrm>
            <a:off x="1141412" y="1676400"/>
            <a:ext cx="9982200" cy="4800600"/>
          </a:xfrm>
        </p:spPr>
        <p:txBody>
          <a:bodyPr>
            <a:normAutofit fontScale="92500" lnSpcReduction="20000"/>
          </a:bodyPr>
          <a:lstStyle/>
          <a:p>
            <a:r>
              <a:rPr lang="en-US" dirty="0"/>
              <a:t>SIGHUP 1 </a:t>
            </a:r>
            <a:r>
              <a:rPr lang="en-US" dirty="0" err="1"/>
              <a:t>Hangup</a:t>
            </a:r>
            <a:r>
              <a:rPr lang="en-US" dirty="0"/>
              <a:t> - the terminal used by the process has been closed</a:t>
            </a:r>
          </a:p>
          <a:p>
            <a:r>
              <a:rPr lang="en-US" dirty="0"/>
              <a:t>SIGINT 2 Interrupt - usually means interrupting the process with Ctrl-C</a:t>
            </a:r>
          </a:p>
          <a:p>
            <a:r>
              <a:rPr lang="en-US" dirty="0"/>
              <a:t>SIGQUIT 3 Quit - means an exit request from the user</a:t>
            </a:r>
          </a:p>
          <a:p>
            <a:r>
              <a:rPr lang="en-US" dirty="0"/>
              <a:t>SIGILL 4 Illegal Instruction - is generated when the process has executed an instruction whose opcode has no correspondent in the instruction set or for which there are not enough privileges</a:t>
            </a:r>
          </a:p>
          <a:p>
            <a:r>
              <a:rPr lang="en-GB" dirty="0"/>
              <a:t>SIGABRT 6 Abortion - signal for abnormal termination of abortion process (3)</a:t>
            </a:r>
          </a:p>
          <a:p>
            <a:r>
              <a:rPr lang="en-US" dirty="0"/>
              <a:t>SIGFPE 8 Floating Point Exception - signal generated by a floating-point error (for example, in case of a zero division)</a:t>
            </a:r>
          </a:p>
          <a:p>
            <a:r>
              <a:rPr lang="en-US" dirty="0"/>
              <a:t>SIGKILL 9 Kill - signal that has the effect of immediately destroying the process</a:t>
            </a:r>
          </a:p>
          <a:p>
            <a:r>
              <a:rPr lang="en-US" dirty="0"/>
              <a:t>SIGUSR1, SIGUSR2 10, 12 User Defined 1, 2 - signals whose generation and processing are left to the user, usually used to generate various actions in the logic of a process</a:t>
            </a:r>
          </a:p>
          <a:p>
            <a:endParaRPr lang="en-US" dirty="0"/>
          </a:p>
          <a:p>
            <a:endParaRPr lang="en-US" dirty="0"/>
          </a:p>
          <a:p>
            <a:endParaRPr lang="en-GB" dirty="0"/>
          </a:p>
        </p:txBody>
      </p:sp>
    </p:spTree>
    <p:extLst>
      <p:ext uri="{BB962C8B-B14F-4D97-AF65-F5344CB8AC3E}">
        <p14:creationId xmlns:p14="http://schemas.microsoft.com/office/powerpoint/2010/main" val="12655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F158D-262C-4273-9552-49F68B5655A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EDCDDF9-0E65-4515-90CA-3F134107B6C6}"/>
              </a:ext>
            </a:extLst>
          </p:cNvPr>
          <p:cNvSpPr>
            <a:spLocks noGrp="1"/>
          </p:cNvSpPr>
          <p:nvPr>
            <p:ph idx="1"/>
          </p:nvPr>
        </p:nvSpPr>
        <p:spPr>
          <a:xfrm>
            <a:off x="1522414" y="1600200"/>
            <a:ext cx="9144000" cy="4876800"/>
          </a:xfrm>
        </p:spPr>
        <p:txBody>
          <a:bodyPr>
            <a:normAutofit fontScale="92500" lnSpcReduction="20000"/>
          </a:bodyPr>
          <a:lstStyle/>
          <a:p>
            <a:r>
              <a:rPr lang="en-US" dirty="0"/>
              <a:t>SIGSEGV 11 Segmentation Fault - is generated when a process referred to an invalid memory address</a:t>
            </a:r>
          </a:p>
          <a:p>
            <a:r>
              <a:rPr lang="en-US" dirty="0"/>
              <a:t>SIGPIPE 13 Broken Pipe - is generated when attempting to write to a pipe that has the descriptor at the reading end of the pipe closed</a:t>
            </a:r>
          </a:p>
          <a:p>
            <a:r>
              <a:rPr lang="en-US" dirty="0"/>
              <a:t>SIGALRM 14 Timer Alarm - signal generated after the expiration of the timer positioned by the alarm (2)</a:t>
            </a:r>
          </a:p>
          <a:p>
            <a:r>
              <a:rPr lang="en-US" dirty="0"/>
              <a:t>SIGTERM 15 Finished - Means a request to terminate the process normally</a:t>
            </a:r>
          </a:p>
          <a:p>
            <a:r>
              <a:rPr lang="en-US" dirty="0"/>
              <a:t>SIGCONT 18 Continue - Continues a process stopped by SIGSTOP</a:t>
            </a:r>
          </a:p>
          <a:p>
            <a:r>
              <a:rPr lang="en-US" dirty="0"/>
              <a:t>SIGSTOP 19 Stop - Results in suspending the execution of the process until it is resumed by receiving a SIGCONT signal</a:t>
            </a:r>
          </a:p>
          <a:p>
            <a:r>
              <a:rPr lang="en-US" dirty="0"/>
              <a:t>The various existing UNIX variants implement these signals, adding new ones. For a list of all existing signals in Linux, for example, see the signal manual page (7)</a:t>
            </a:r>
          </a:p>
          <a:p>
            <a:endParaRPr lang="en-GB" dirty="0"/>
          </a:p>
        </p:txBody>
      </p:sp>
    </p:spTree>
    <p:extLst>
      <p:ext uri="{BB962C8B-B14F-4D97-AF65-F5344CB8AC3E}">
        <p14:creationId xmlns:p14="http://schemas.microsoft.com/office/powerpoint/2010/main" val="379206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DDC2-3D10-4AEE-8D46-8C2049088D1A}"/>
              </a:ext>
            </a:extLst>
          </p:cNvPr>
          <p:cNvSpPr>
            <a:spLocks noGrp="1"/>
          </p:cNvSpPr>
          <p:nvPr>
            <p:ph type="title"/>
          </p:nvPr>
        </p:nvSpPr>
        <p:spPr/>
        <p:txBody>
          <a:bodyPr/>
          <a:lstStyle/>
          <a:p>
            <a:r>
              <a:rPr lang="en-GB" dirty="0"/>
              <a:t>Signal processing</a:t>
            </a:r>
          </a:p>
        </p:txBody>
      </p:sp>
      <p:sp>
        <p:nvSpPr>
          <p:cNvPr id="3" name="Content Placeholder 2">
            <a:extLst>
              <a:ext uri="{FF2B5EF4-FFF2-40B4-BE49-F238E27FC236}">
                <a16:creationId xmlns:a16="http://schemas.microsoft.com/office/drawing/2014/main" id="{7F4743DC-547D-4E31-B9C8-43E0DD344F28}"/>
              </a:ext>
            </a:extLst>
          </p:cNvPr>
          <p:cNvSpPr>
            <a:spLocks noGrp="1"/>
          </p:cNvSpPr>
          <p:nvPr>
            <p:ph idx="1"/>
          </p:nvPr>
        </p:nvSpPr>
        <p:spPr/>
        <p:txBody>
          <a:bodyPr>
            <a:normAutofit lnSpcReduction="10000"/>
          </a:bodyPr>
          <a:lstStyle/>
          <a:p>
            <a:pPr marL="0" indent="0">
              <a:buNone/>
            </a:pPr>
            <a:r>
              <a:rPr lang="en-US" dirty="0"/>
              <a:t>The ANSI way in which signals can be captured in order to process them is given by the signal system call (). This system call has the following form:</a:t>
            </a:r>
          </a:p>
          <a:p>
            <a:pPr marL="0" indent="0">
              <a:buNone/>
            </a:pPr>
            <a:endParaRPr lang="en-US" dirty="0"/>
          </a:p>
          <a:p>
            <a:pPr marL="0" indent="0">
              <a:buNone/>
            </a:pPr>
            <a:endParaRPr lang="en-US" dirty="0"/>
          </a:p>
          <a:p>
            <a:pPr marL="0" indent="0">
              <a:buNone/>
            </a:pPr>
            <a:r>
              <a:rPr lang="en-US" dirty="0"/>
              <a:t>Executing this system call will cause a new treatment routine specified by the handler parameter to be installed for the signal with the signum number specified as a parameter.</a:t>
            </a:r>
          </a:p>
          <a:p>
            <a:pPr marL="0" indent="0">
              <a:buNone/>
            </a:pPr>
            <a:r>
              <a:rPr lang="en-US" dirty="0"/>
              <a:t>The handler parameter must be of type </a:t>
            </a:r>
            <a:r>
              <a:rPr lang="en-US" dirty="0" err="1"/>
              <a:t>sighandler_t</a:t>
            </a:r>
            <a:r>
              <a:rPr lang="en-US" dirty="0"/>
              <a:t>, which means that it must be the address of a function that returns nothing and has a single formal integer parameter.</a:t>
            </a:r>
            <a:endParaRPr lang="en-GB" dirty="0"/>
          </a:p>
        </p:txBody>
      </p:sp>
      <p:pic>
        <p:nvPicPr>
          <p:cNvPr id="4" name="Picture 3">
            <a:extLst>
              <a:ext uri="{FF2B5EF4-FFF2-40B4-BE49-F238E27FC236}">
                <a16:creationId xmlns:a16="http://schemas.microsoft.com/office/drawing/2014/main" id="{39A6AC3C-E0DA-4692-B109-36E9F4764270}"/>
              </a:ext>
            </a:extLst>
          </p:cNvPr>
          <p:cNvPicPr>
            <a:picLocks noChangeAspect="1"/>
          </p:cNvPicPr>
          <p:nvPr/>
        </p:nvPicPr>
        <p:blipFill>
          <a:blip r:embed="rId2"/>
          <a:stretch>
            <a:fillRect/>
          </a:stretch>
        </p:blipFill>
        <p:spPr>
          <a:xfrm>
            <a:off x="2894012" y="2590800"/>
            <a:ext cx="6400800" cy="1352550"/>
          </a:xfrm>
          <a:prstGeom prst="rect">
            <a:avLst/>
          </a:prstGeom>
        </p:spPr>
      </p:pic>
    </p:spTree>
    <p:extLst>
      <p:ext uri="{BB962C8B-B14F-4D97-AF65-F5344CB8AC3E}">
        <p14:creationId xmlns:p14="http://schemas.microsoft.com/office/powerpoint/2010/main" val="68042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E134-85A8-4824-B001-56F97249F3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E1CB697-5204-4B7B-B53B-8E41F58A970B}"/>
              </a:ext>
            </a:extLst>
          </p:cNvPr>
          <p:cNvSpPr>
            <a:spLocks noGrp="1"/>
          </p:cNvSpPr>
          <p:nvPr>
            <p:ph idx="1"/>
          </p:nvPr>
        </p:nvSpPr>
        <p:spPr/>
        <p:txBody>
          <a:bodyPr/>
          <a:lstStyle/>
          <a:p>
            <a:r>
              <a:rPr lang="en-US" dirty="0"/>
              <a:t>This parameter will receive as value, at the time of the execution of the signal processing routine, the number of the signal being processed. </a:t>
            </a:r>
          </a:p>
          <a:p>
            <a:r>
              <a:rPr lang="en-US" dirty="0"/>
              <a:t>This is useful, for example, when you want to process several types of signals using the same routine.</a:t>
            </a:r>
          </a:p>
          <a:p>
            <a:r>
              <a:rPr lang="en-US" dirty="0"/>
              <a:t>The signal system call () returns the previous signal handling routine, or SIG_ERR in case of error.</a:t>
            </a:r>
          </a:p>
          <a:p>
            <a:r>
              <a:rPr lang="en-US" dirty="0"/>
              <a:t>There are two special values ​​for the handler parameter, namely: </a:t>
            </a:r>
          </a:p>
          <a:p>
            <a:pPr lvl="1"/>
            <a:r>
              <a:rPr lang="en-US" dirty="0"/>
              <a:t>SIG_IGN, which instructs the process to ignore the specified signal</a:t>
            </a:r>
          </a:p>
          <a:p>
            <a:pPr lvl="1"/>
            <a:r>
              <a:rPr lang="en-US" dirty="0"/>
              <a:t>SIG_DFL, which resets the signal processing to the default behavior</a:t>
            </a:r>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225209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AB458-EE12-4C47-8EC7-909C681E8D0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D3640E9-77EA-4136-AC82-1CF219A5959C}"/>
              </a:ext>
            </a:extLst>
          </p:cNvPr>
          <p:cNvSpPr>
            <a:spLocks noGrp="1"/>
          </p:cNvSpPr>
          <p:nvPr>
            <p:ph idx="1"/>
          </p:nvPr>
        </p:nvSpPr>
        <p:spPr/>
        <p:txBody>
          <a:bodyPr/>
          <a:lstStyle/>
          <a:p>
            <a:r>
              <a:rPr lang="en-US" dirty="0"/>
              <a:t>SIG_ERR can be returned, for example, when the signal with the specified number does not exist, or when the specified treatment routine does not have the appropriate type.  </a:t>
            </a:r>
          </a:p>
          <a:p>
            <a:r>
              <a:rPr lang="en-US" dirty="0"/>
              <a:t>SIG_ERR is also returned when the signum is SIGKILL or SIGSTOP, which are signals that can neither be captured nor ignored.</a:t>
            </a:r>
          </a:p>
          <a:p>
            <a:r>
              <a:rPr lang="en-US" dirty="0"/>
              <a:t>Although the great advantage of the signal system call () over other signal capture methods is its simplicity, its use also has some disadvantages.</a:t>
            </a:r>
          </a:p>
          <a:p>
            <a:r>
              <a:rPr lang="en-US" dirty="0"/>
              <a:t>One of these is reduced portability.</a:t>
            </a:r>
          </a:p>
          <a:p>
            <a:endParaRPr lang="en-GB" dirty="0"/>
          </a:p>
        </p:txBody>
      </p:sp>
    </p:spTree>
    <p:extLst>
      <p:ext uri="{BB962C8B-B14F-4D97-AF65-F5344CB8AC3E}">
        <p14:creationId xmlns:p14="http://schemas.microsoft.com/office/powerpoint/2010/main" val="424760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320</TotalTime>
  <Words>3126</Words>
  <Application>Microsoft Office PowerPoint</Application>
  <PresentationFormat>Custom</PresentationFormat>
  <Paragraphs>167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Consolas</vt:lpstr>
      <vt:lpstr>Corbel</vt:lpstr>
      <vt:lpstr>Chalkboard 16x9</vt:lpstr>
      <vt:lpstr>Lab6</vt:lpstr>
      <vt:lpstr>Introduction</vt:lpstr>
      <vt:lpstr>Signals</vt:lpstr>
      <vt:lpstr>Signal Types</vt:lpstr>
      <vt:lpstr>These signals are included in the following list:</vt:lpstr>
      <vt:lpstr>PowerPoint Presentation</vt:lpstr>
      <vt:lpstr>Signal processing</vt:lpstr>
      <vt:lpstr>PowerPoint Presentation</vt:lpstr>
      <vt:lpstr>PowerPoint Presentation</vt:lpstr>
      <vt:lpstr>PowerPoint Presentation</vt:lpstr>
      <vt:lpstr>PowerPoint Presentation</vt:lpstr>
      <vt:lpstr>System call sigaction()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functions for working with signals</vt:lpstr>
      <vt:lpstr>PowerPoint Presentation</vt:lpstr>
      <vt:lpstr>PowerPoint Presentation</vt:lpstr>
      <vt:lpstr>PowerPoint Presentation</vt:lpstr>
      <vt:lpstr>PowerPoint Presentation</vt:lpstr>
      <vt:lpstr>Example (Long 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Lab6</dc:title>
  <dc:creator>Marco Radovancovici</dc:creator>
  <cp:lastModifiedBy>Marco Radovancovici</cp:lastModifiedBy>
  <cp:revision>23</cp:revision>
  <dcterms:created xsi:type="dcterms:W3CDTF">2020-11-16T22:43:02Z</dcterms:created>
  <dcterms:modified xsi:type="dcterms:W3CDTF">2020-11-25T22:09:37Z</dcterms:modified>
</cp:coreProperties>
</file>