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99" autoAdjust="0"/>
  </p:normalViewPr>
  <p:slideViewPr>
    <p:cSldViewPr>
      <p:cViewPr varScale="1">
        <p:scale>
          <a:sx n="80" d="100"/>
          <a:sy n="80" d="100"/>
        </p:scale>
        <p:origin x="58" y="182"/>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11/12/2020</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11/12/2020</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11/12/2020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11/12/2020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11/12/2020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11/12/2020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11/12/2020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11/12/2020</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11/12/2020</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11/12/2020</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11/12/2020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11/12/2020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11/12/2020</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Lab5</a:t>
            </a:r>
          </a:p>
        </p:txBody>
      </p:sp>
      <p:sp>
        <p:nvSpPr>
          <p:cNvPr id="3" name="Subtitle 2"/>
          <p:cNvSpPr>
            <a:spLocks noGrp="1"/>
          </p:cNvSpPr>
          <p:nvPr>
            <p:ph type="subTitle" idx="1"/>
          </p:nvPr>
        </p:nvSpPr>
        <p:spPr/>
        <p:txBody>
          <a:bodyPr/>
          <a:lstStyle/>
          <a:p>
            <a:r>
              <a:rPr lang="en-US" dirty="0"/>
              <a:t>Pipes in UNIX</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C8D14-CC1F-4C12-B488-8A9FFB9231B2}"/>
              </a:ext>
            </a:extLst>
          </p:cNvPr>
          <p:cNvSpPr>
            <a:spLocks noGrp="1"/>
          </p:cNvSpPr>
          <p:nvPr>
            <p:ph type="title"/>
          </p:nvPr>
        </p:nvSpPr>
        <p:spPr/>
        <p:txBody>
          <a:bodyPr>
            <a:normAutofit/>
          </a:bodyPr>
          <a:lstStyle/>
          <a:p>
            <a:endParaRPr lang="en-GB" dirty="0"/>
          </a:p>
        </p:txBody>
      </p:sp>
      <p:sp>
        <p:nvSpPr>
          <p:cNvPr id="3" name="Content Placeholder 2">
            <a:extLst>
              <a:ext uri="{FF2B5EF4-FFF2-40B4-BE49-F238E27FC236}">
                <a16:creationId xmlns:a16="http://schemas.microsoft.com/office/drawing/2014/main" id="{708E4E49-7CEB-4420-97B8-323DF7C0CD57}"/>
              </a:ext>
            </a:extLst>
          </p:cNvPr>
          <p:cNvSpPr>
            <a:spLocks noGrp="1"/>
          </p:cNvSpPr>
          <p:nvPr>
            <p:ph idx="1"/>
          </p:nvPr>
        </p:nvSpPr>
        <p:spPr/>
        <p:txBody>
          <a:bodyPr/>
          <a:lstStyle/>
          <a:p>
            <a:r>
              <a:rPr lang="en-US" dirty="0"/>
              <a:t>The connection between the two processes that make up the above program is reflected in the following figure:</a:t>
            </a:r>
          </a:p>
          <a:p>
            <a:endParaRPr lang="en-GB" dirty="0"/>
          </a:p>
        </p:txBody>
      </p:sp>
      <p:pic>
        <p:nvPicPr>
          <p:cNvPr id="7" name="Picture 6" descr="Diagram&#10;&#10;Description automatically generated">
            <a:extLst>
              <a:ext uri="{FF2B5EF4-FFF2-40B4-BE49-F238E27FC236}">
                <a16:creationId xmlns:a16="http://schemas.microsoft.com/office/drawing/2014/main" id="{CE35B5EA-0274-45E2-AF90-CBD1B871AD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3649" y="2895600"/>
            <a:ext cx="4581525" cy="3057525"/>
          </a:xfrm>
          <a:prstGeom prst="rect">
            <a:avLst/>
          </a:prstGeom>
        </p:spPr>
      </p:pic>
    </p:spTree>
    <p:extLst>
      <p:ext uri="{BB962C8B-B14F-4D97-AF65-F5344CB8AC3E}">
        <p14:creationId xmlns:p14="http://schemas.microsoft.com/office/powerpoint/2010/main" val="140990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13FDA-EECA-4FAB-91BC-80030B0D1ECC}"/>
              </a:ext>
            </a:extLst>
          </p:cNvPr>
          <p:cNvSpPr>
            <a:spLocks noGrp="1"/>
          </p:cNvSpPr>
          <p:nvPr>
            <p:ph type="title"/>
          </p:nvPr>
        </p:nvSpPr>
        <p:spPr/>
        <p:txBody>
          <a:bodyPr/>
          <a:lstStyle/>
          <a:p>
            <a:r>
              <a:rPr lang="en-US" dirty="0"/>
              <a:t>Observations</a:t>
            </a:r>
            <a:endParaRPr lang="en-GB" dirty="0"/>
          </a:p>
        </p:txBody>
      </p:sp>
      <p:sp>
        <p:nvSpPr>
          <p:cNvPr id="3" name="Content Placeholder 2">
            <a:extLst>
              <a:ext uri="{FF2B5EF4-FFF2-40B4-BE49-F238E27FC236}">
                <a16:creationId xmlns:a16="http://schemas.microsoft.com/office/drawing/2014/main" id="{AC587CD9-8489-4BBA-939D-2DAD63B5639F}"/>
              </a:ext>
            </a:extLst>
          </p:cNvPr>
          <p:cNvSpPr>
            <a:spLocks noGrp="1"/>
          </p:cNvSpPr>
          <p:nvPr>
            <p:ph idx="1"/>
          </p:nvPr>
        </p:nvSpPr>
        <p:spPr/>
        <p:txBody>
          <a:bodyPr/>
          <a:lstStyle/>
          <a:p>
            <a:pPr marL="457200" indent="-457200">
              <a:buFont typeface="+mj-lt"/>
              <a:buAutoNum type="arabicPeriod"/>
            </a:pPr>
            <a:r>
              <a:rPr lang="en-US" dirty="0"/>
              <a:t>The amount of data that can be written to a pipe at a time is limited.</a:t>
            </a:r>
          </a:p>
          <a:p>
            <a:pPr marL="457200" indent="-457200">
              <a:buFont typeface="+mj-lt"/>
              <a:buAutoNum type="arabicPeriod"/>
            </a:pPr>
            <a:r>
              <a:rPr lang="en-US" dirty="0"/>
              <a:t>The number of bytes that a pipe can store without being extracted by reading by a process is system (implementation) dependent.</a:t>
            </a:r>
          </a:p>
          <a:p>
            <a:pPr marL="457200" indent="-457200">
              <a:buFont typeface="+mj-lt"/>
              <a:buAutoNum type="arabicPeriod"/>
            </a:pPr>
            <a:r>
              <a:rPr lang="en-US" dirty="0"/>
              <a:t>The POSIX standard specifies the minimum capacity limit of a pipe: 512 bytes. When a pipe is "full", the write() operation will crash until another process reads enough bytes from the pipe.</a:t>
            </a:r>
          </a:p>
          <a:p>
            <a:pPr marL="457200" indent="-457200">
              <a:buFont typeface="+mj-lt"/>
              <a:buAutoNum type="arabicPeriod"/>
            </a:pPr>
            <a:r>
              <a:rPr lang="en-US" dirty="0"/>
              <a:t>A process that reads from the pipe will receive the value 0 as the value returned by read () when all the processes that were writing to the pipe closed the write end and there is no more data in the pipe.</a:t>
            </a:r>
            <a:endParaRPr lang="en-GB" dirty="0"/>
          </a:p>
        </p:txBody>
      </p:sp>
    </p:spTree>
    <p:extLst>
      <p:ext uri="{BB962C8B-B14F-4D97-AF65-F5344CB8AC3E}">
        <p14:creationId xmlns:p14="http://schemas.microsoft.com/office/powerpoint/2010/main" val="3886641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198A0-1C3E-4F0C-85E6-E8661C79D4C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F8681BE-A484-44C8-ABAA-F9FD37A5DB81}"/>
              </a:ext>
            </a:extLst>
          </p:cNvPr>
          <p:cNvSpPr>
            <a:spLocks noGrp="1"/>
          </p:cNvSpPr>
          <p:nvPr>
            <p:ph idx="1"/>
          </p:nvPr>
        </p:nvSpPr>
        <p:spPr/>
        <p:txBody>
          <a:bodyPr/>
          <a:lstStyle/>
          <a:p>
            <a:pPr marL="457200" indent="-457200">
              <a:buFont typeface="+mj-lt"/>
              <a:buAutoNum type="arabicPeriod" startAt="5"/>
            </a:pPr>
            <a:r>
              <a:rPr lang="en-US" dirty="0"/>
              <a:t>If for a pipe, only processes are connected to the write end (those at the opposite end have closed all the connection) the write operations performed by the remaining processes will return error. Internally, in this situation the SIG_PIPE signal will be generated which will interrupt the respective write system call. The resulting error code (set in the global variable </a:t>
            </a:r>
            <a:r>
              <a:rPr lang="en-US" dirty="0" err="1"/>
              <a:t>errno</a:t>
            </a:r>
            <a:r>
              <a:rPr lang="en-US" dirty="0"/>
              <a:t>) is the one corresponding to the error message "Broken pipe".</a:t>
            </a:r>
          </a:p>
          <a:p>
            <a:pPr marL="457200" indent="-457200">
              <a:buFont typeface="+mj-lt"/>
              <a:buAutoNum type="arabicPeriod" startAt="5"/>
            </a:pPr>
            <a:r>
              <a:rPr lang="en-US" dirty="0"/>
              <a:t>The pipe write operation is atomic only if the number of bytes written is less than the constant PIPE_BUF. Otherwise, in the string of written bytes, the data written by another process can be inserted in the pipe. For details, refer to the pipe manual (7).</a:t>
            </a:r>
            <a:endParaRPr lang="en-GB" dirty="0"/>
          </a:p>
        </p:txBody>
      </p:sp>
    </p:spTree>
    <p:extLst>
      <p:ext uri="{BB962C8B-B14F-4D97-AF65-F5344CB8AC3E}">
        <p14:creationId xmlns:p14="http://schemas.microsoft.com/office/powerpoint/2010/main" val="3063824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61579-5C5E-4C42-97B6-0851784F5604}"/>
              </a:ext>
            </a:extLst>
          </p:cNvPr>
          <p:cNvSpPr>
            <a:spLocks noGrp="1"/>
          </p:cNvSpPr>
          <p:nvPr>
            <p:ph type="title"/>
          </p:nvPr>
        </p:nvSpPr>
        <p:spPr/>
        <p:txBody>
          <a:bodyPr/>
          <a:lstStyle/>
          <a:p>
            <a:r>
              <a:rPr lang="en-GB" dirty="0"/>
              <a:t>Redirecting file descriptors</a:t>
            </a:r>
          </a:p>
        </p:txBody>
      </p:sp>
      <p:sp>
        <p:nvSpPr>
          <p:cNvPr id="3" name="Content Placeholder 2">
            <a:extLst>
              <a:ext uri="{FF2B5EF4-FFF2-40B4-BE49-F238E27FC236}">
                <a16:creationId xmlns:a16="http://schemas.microsoft.com/office/drawing/2014/main" id="{2819331D-0DE8-4637-A709-9FBC110868AA}"/>
              </a:ext>
            </a:extLst>
          </p:cNvPr>
          <p:cNvSpPr>
            <a:spLocks noGrp="1"/>
          </p:cNvSpPr>
          <p:nvPr>
            <p:ph idx="1"/>
          </p:nvPr>
        </p:nvSpPr>
        <p:spPr/>
        <p:txBody>
          <a:bodyPr>
            <a:normAutofit lnSpcReduction="10000"/>
          </a:bodyPr>
          <a:lstStyle/>
          <a:p>
            <a:r>
              <a:rPr lang="en-US" dirty="0"/>
              <a:t>It is known that the open() function returns a file descriptor. This descriptor will indicate the open file with open() until the end of the program or until the file is closed. </a:t>
            </a:r>
          </a:p>
          <a:p>
            <a:r>
              <a:rPr lang="en-US" dirty="0"/>
              <a:t>However, the UNIX operating system offers the possibility for any descriptor to point to a file other than the usual one.</a:t>
            </a:r>
          </a:p>
          <a:p>
            <a:r>
              <a:rPr lang="en-US" dirty="0"/>
              <a:t>The operation is called redirection and is most often used in the case of file descriptors with values ​​0, 1 and 2 which represent standard input, standard output and, respectively, standard error output.</a:t>
            </a:r>
          </a:p>
          <a:p>
            <a:r>
              <a:rPr lang="en-US" dirty="0"/>
              <a:t>Also, the operation of duplicating file descriptors is used, which determines the existence of more than one descriptor for the same file.</a:t>
            </a:r>
            <a:endParaRPr lang="en-GB" dirty="0"/>
          </a:p>
        </p:txBody>
      </p:sp>
    </p:spTree>
    <p:extLst>
      <p:ext uri="{BB962C8B-B14F-4D97-AF65-F5344CB8AC3E}">
        <p14:creationId xmlns:p14="http://schemas.microsoft.com/office/powerpoint/2010/main" val="941209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3040A-CDE2-4EA6-A784-6C5498B5CE9F}"/>
              </a:ext>
            </a:extLst>
          </p:cNvPr>
          <p:cNvSpPr>
            <a:spLocks noGrp="1"/>
          </p:cNvSpPr>
          <p:nvPr>
            <p:ph type="title"/>
          </p:nvPr>
        </p:nvSpPr>
        <p:spPr/>
        <p:txBody>
          <a:bodyPr/>
          <a:lstStyle/>
          <a:p>
            <a:r>
              <a:rPr lang="en-US" dirty="0"/>
              <a:t>Redirecting file descriptors</a:t>
            </a:r>
            <a:endParaRPr lang="en-GB" dirty="0"/>
          </a:p>
        </p:txBody>
      </p:sp>
      <p:sp>
        <p:nvSpPr>
          <p:cNvPr id="3" name="Content Placeholder 2">
            <a:extLst>
              <a:ext uri="{FF2B5EF4-FFF2-40B4-BE49-F238E27FC236}">
                <a16:creationId xmlns:a16="http://schemas.microsoft.com/office/drawing/2014/main" id="{9EFE336A-1C9B-435F-9816-2D7D358FA3D1}"/>
              </a:ext>
            </a:extLst>
          </p:cNvPr>
          <p:cNvSpPr>
            <a:spLocks noGrp="1"/>
          </p:cNvSpPr>
          <p:nvPr>
            <p:ph idx="1"/>
          </p:nvPr>
        </p:nvSpPr>
        <p:spPr/>
        <p:txBody>
          <a:bodyPr/>
          <a:lstStyle/>
          <a:p>
            <a:r>
              <a:rPr lang="en-US" dirty="0"/>
              <a:t>In fact, redirection be a particular case of duplication.</a:t>
            </a:r>
          </a:p>
          <a:p>
            <a:r>
              <a:rPr lang="en-US" dirty="0"/>
              <a:t>Duplication and redirection are done, depending on the requirements, using one of the following system calls:</a:t>
            </a:r>
            <a:endParaRPr lang="en-GB" dirty="0"/>
          </a:p>
        </p:txBody>
      </p:sp>
      <p:pic>
        <p:nvPicPr>
          <p:cNvPr id="4" name="Picture 3">
            <a:extLst>
              <a:ext uri="{FF2B5EF4-FFF2-40B4-BE49-F238E27FC236}">
                <a16:creationId xmlns:a16="http://schemas.microsoft.com/office/drawing/2014/main" id="{61915B0A-0FF1-4248-83D4-20B32185BEF9}"/>
              </a:ext>
            </a:extLst>
          </p:cNvPr>
          <p:cNvPicPr>
            <a:picLocks noChangeAspect="1"/>
          </p:cNvPicPr>
          <p:nvPr/>
        </p:nvPicPr>
        <p:blipFill>
          <a:blip r:embed="rId2"/>
          <a:stretch>
            <a:fillRect/>
          </a:stretch>
        </p:blipFill>
        <p:spPr>
          <a:xfrm>
            <a:off x="1998662" y="3505200"/>
            <a:ext cx="8191500" cy="2333625"/>
          </a:xfrm>
          <a:prstGeom prst="rect">
            <a:avLst/>
          </a:prstGeom>
        </p:spPr>
      </p:pic>
    </p:spTree>
    <p:extLst>
      <p:ext uri="{BB962C8B-B14F-4D97-AF65-F5344CB8AC3E}">
        <p14:creationId xmlns:p14="http://schemas.microsoft.com/office/powerpoint/2010/main" val="2234824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5B54E-480E-44DA-B041-37A765E1FC01}"/>
              </a:ext>
            </a:extLst>
          </p:cNvPr>
          <p:cNvSpPr>
            <a:spLocks noGrp="1"/>
          </p:cNvSpPr>
          <p:nvPr>
            <p:ph type="title"/>
          </p:nvPr>
        </p:nvSpPr>
        <p:spPr/>
        <p:txBody>
          <a:bodyPr/>
          <a:lstStyle/>
          <a:p>
            <a:r>
              <a:rPr lang="en-US" dirty="0"/>
              <a:t>dup()</a:t>
            </a:r>
            <a:endParaRPr lang="en-GB" dirty="0"/>
          </a:p>
        </p:txBody>
      </p:sp>
      <p:sp>
        <p:nvSpPr>
          <p:cNvPr id="3" name="Content Placeholder 2">
            <a:extLst>
              <a:ext uri="{FF2B5EF4-FFF2-40B4-BE49-F238E27FC236}">
                <a16:creationId xmlns:a16="http://schemas.microsoft.com/office/drawing/2014/main" id="{D957F356-F350-46B1-B707-AEAAD2C9BEE3}"/>
              </a:ext>
            </a:extLst>
          </p:cNvPr>
          <p:cNvSpPr>
            <a:spLocks noGrp="1"/>
          </p:cNvSpPr>
          <p:nvPr>
            <p:ph idx="1"/>
          </p:nvPr>
        </p:nvSpPr>
        <p:spPr/>
        <p:txBody>
          <a:bodyPr/>
          <a:lstStyle/>
          <a:p>
            <a:r>
              <a:rPr lang="en-US" dirty="0"/>
              <a:t>The dup() function duplicates the </a:t>
            </a:r>
            <a:r>
              <a:rPr lang="en-US" dirty="0" err="1"/>
              <a:t>oldfd</a:t>
            </a:r>
            <a:r>
              <a:rPr lang="en-US" dirty="0"/>
              <a:t> descriptor, returning the new descriptor. </a:t>
            </a:r>
          </a:p>
          <a:p>
            <a:r>
              <a:rPr lang="en-US" dirty="0"/>
              <a:t>This means that the returned descriptor will point to the same file as </a:t>
            </a:r>
            <a:r>
              <a:rPr lang="en-US" dirty="0" err="1"/>
              <a:t>oldfd</a:t>
            </a:r>
            <a:r>
              <a:rPr lang="en-US" dirty="0"/>
              <a:t>, both the new and the old descriptor sharing the pointer position in the file, the file flags, and so on.</a:t>
            </a:r>
          </a:p>
          <a:p>
            <a:r>
              <a:rPr lang="en-US" dirty="0"/>
              <a:t>If the position in the file is changed by means of the </a:t>
            </a:r>
            <a:r>
              <a:rPr lang="en-US" dirty="0" err="1"/>
              <a:t>lseek</a:t>
            </a:r>
            <a:r>
              <a:rPr lang="en-US" dirty="0"/>
              <a:t>() function using one of the descriptors, the effect will be observed for the operations performed using the other descriptor.</a:t>
            </a:r>
          </a:p>
          <a:p>
            <a:r>
              <a:rPr lang="en-US" dirty="0"/>
              <a:t>The new descriptor assigned by dup() is the smallest free (closed) descriptor available.</a:t>
            </a:r>
            <a:endParaRPr lang="en-GB" dirty="0"/>
          </a:p>
        </p:txBody>
      </p:sp>
    </p:spTree>
    <p:extLst>
      <p:ext uri="{BB962C8B-B14F-4D97-AF65-F5344CB8AC3E}">
        <p14:creationId xmlns:p14="http://schemas.microsoft.com/office/powerpoint/2010/main" val="2025088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7AD60-843A-4FAD-8B55-495E1A7B05CC}"/>
              </a:ext>
            </a:extLst>
          </p:cNvPr>
          <p:cNvSpPr>
            <a:spLocks noGrp="1"/>
          </p:cNvSpPr>
          <p:nvPr>
            <p:ph type="title"/>
          </p:nvPr>
        </p:nvSpPr>
        <p:spPr/>
        <p:txBody>
          <a:bodyPr/>
          <a:lstStyle/>
          <a:p>
            <a:r>
              <a:rPr lang="en-US" dirty="0"/>
              <a:t>dup2()</a:t>
            </a:r>
            <a:endParaRPr lang="en-GB" dirty="0"/>
          </a:p>
        </p:txBody>
      </p:sp>
      <p:sp>
        <p:nvSpPr>
          <p:cNvPr id="3" name="Content Placeholder 2">
            <a:extLst>
              <a:ext uri="{FF2B5EF4-FFF2-40B4-BE49-F238E27FC236}">
                <a16:creationId xmlns:a16="http://schemas.microsoft.com/office/drawing/2014/main" id="{C72CC60B-5357-4957-ADBF-8334DB40B05A}"/>
              </a:ext>
            </a:extLst>
          </p:cNvPr>
          <p:cNvSpPr>
            <a:spLocks noGrp="1"/>
          </p:cNvSpPr>
          <p:nvPr>
            <p:ph idx="1"/>
          </p:nvPr>
        </p:nvSpPr>
        <p:spPr/>
        <p:txBody>
          <a:bodyPr/>
          <a:lstStyle/>
          <a:p>
            <a:r>
              <a:rPr lang="en-US" dirty="0"/>
              <a:t>The dup2() function behaves similarly to dup(), except that it can be explicitly indicated which is the new descriptor.</a:t>
            </a:r>
          </a:p>
          <a:p>
            <a:r>
              <a:rPr lang="en-US" dirty="0"/>
              <a:t>After the dup2() call, the </a:t>
            </a:r>
            <a:r>
              <a:rPr lang="en-US" dirty="0" err="1"/>
              <a:t>newfd</a:t>
            </a:r>
            <a:r>
              <a:rPr lang="en-US" dirty="0"/>
              <a:t> descriptor will point to the same file as </a:t>
            </a:r>
            <a:r>
              <a:rPr lang="en-US" dirty="0" err="1"/>
              <a:t>oldfd</a:t>
            </a:r>
            <a:r>
              <a:rPr lang="en-US" dirty="0"/>
              <a:t>.</a:t>
            </a:r>
          </a:p>
          <a:p>
            <a:r>
              <a:rPr lang="en-US" dirty="0"/>
              <a:t>If before the operation the </a:t>
            </a:r>
            <a:r>
              <a:rPr lang="en-US" dirty="0" err="1"/>
              <a:t>newfd</a:t>
            </a:r>
            <a:r>
              <a:rPr lang="en-US" dirty="0"/>
              <a:t> descriptor was open, the indicated file is closed first, after which the duplication is made.</a:t>
            </a:r>
          </a:p>
          <a:p>
            <a:r>
              <a:rPr lang="en-US" dirty="0"/>
              <a:t>Both functions return the newly created descriptor (in the case of dup2(), equal to </a:t>
            </a:r>
            <a:r>
              <a:rPr lang="en-US" dirty="0" err="1"/>
              <a:t>newfd</a:t>
            </a:r>
            <a:r>
              <a:rPr lang="en-US" dirty="0"/>
              <a:t>) or -1 in case of error.</a:t>
            </a:r>
            <a:endParaRPr lang="en-GB" dirty="0"/>
          </a:p>
        </p:txBody>
      </p:sp>
    </p:spTree>
    <p:extLst>
      <p:ext uri="{BB962C8B-B14F-4D97-AF65-F5344CB8AC3E}">
        <p14:creationId xmlns:p14="http://schemas.microsoft.com/office/powerpoint/2010/main" val="2386677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9F3C6-9056-400C-A698-F16BD2D8970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DD87084-95F4-41F3-A8C9-1C9A96BD9F1B}"/>
              </a:ext>
            </a:extLst>
          </p:cNvPr>
          <p:cNvSpPr>
            <a:spLocks noGrp="1"/>
          </p:cNvSpPr>
          <p:nvPr>
            <p:ph idx="1"/>
          </p:nvPr>
        </p:nvSpPr>
        <p:spPr/>
        <p:txBody>
          <a:bodyPr>
            <a:normAutofit lnSpcReduction="10000"/>
          </a:bodyPr>
          <a:lstStyle/>
          <a:p>
            <a:r>
              <a:rPr lang="en-US" dirty="0"/>
              <a:t>The following code sequence redirects the standard output to an open file, with the corresponding </a:t>
            </a:r>
            <a:r>
              <a:rPr lang="en-US" dirty="0" err="1"/>
              <a:t>fd</a:t>
            </a:r>
            <a:r>
              <a:rPr lang="en-US" dirty="0"/>
              <a:t> descriptor:</a:t>
            </a:r>
          </a:p>
          <a:p>
            <a:endParaRPr lang="en-US" dirty="0"/>
          </a:p>
          <a:p>
            <a:endParaRPr lang="en-US" dirty="0"/>
          </a:p>
          <a:p>
            <a:endParaRPr lang="en-US" dirty="0"/>
          </a:p>
          <a:p>
            <a:endParaRPr lang="en-US" dirty="0"/>
          </a:p>
          <a:p>
            <a:endParaRPr lang="en-US" dirty="0"/>
          </a:p>
          <a:p>
            <a:r>
              <a:rPr lang="en-US" dirty="0"/>
              <a:t>Following the redirect, the text "ABCD" printed with </a:t>
            </a:r>
            <a:r>
              <a:rPr lang="en-US" dirty="0" err="1"/>
              <a:t>printf</a:t>
            </a:r>
            <a:r>
              <a:rPr lang="en-US" dirty="0"/>
              <a:t>() will not be written on the screen, but in the file named “file.txt".</a:t>
            </a:r>
          </a:p>
          <a:p>
            <a:endParaRPr lang="en-US" dirty="0"/>
          </a:p>
          <a:p>
            <a:endParaRPr lang="en-US" dirty="0"/>
          </a:p>
          <a:p>
            <a:endParaRPr lang="en-GB" dirty="0"/>
          </a:p>
        </p:txBody>
      </p:sp>
      <p:pic>
        <p:nvPicPr>
          <p:cNvPr id="4" name="Picture 3">
            <a:extLst>
              <a:ext uri="{FF2B5EF4-FFF2-40B4-BE49-F238E27FC236}">
                <a16:creationId xmlns:a16="http://schemas.microsoft.com/office/drawing/2014/main" id="{0B9D6A59-5C57-4ECE-AB0A-D479BA0B0A1F}"/>
              </a:ext>
            </a:extLst>
          </p:cNvPr>
          <p:cNvPicPr>
            <a:picLocks noChangeAspect="1"/>
          </p:cNvPicPr>
          <p:nvPr/>
        </p:nvPicPr>
        <p:blipFill>
          <a:blip r:embed="rId2"/>
          <a:stretch>
            <a:fillRect/>
          </a:stretch>
        </p:blipFill>
        <p:spPr>
          <a:xfrm>
            <a:off x="4108449" y="2743200"/>
            <a:ext cx="3971925" cy="2381250"/>
          </a:xfrm>
          <a:prstGeom prst="rect">
            <a:avLst/>
          </a:prstGeom>
        </p:spPr>
      </p:pic>
    </p:spTree>
    <p:extLst>
      <p:ext uri="{BB962C8B-B14F-4D97-AF65-F5344CB8AC3E}">
        <p14:creationId xmlns:p14="http://schemas.microsoft.com/office/powerpoint/2010/main" val="1938362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8DCCF-77A4-4D8D-9E42-0CA0DBAE6E6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51E0CD3-AC9F-4CA6-B771-63077D1A7F8B}"/>
              </a:ext>
            </a:extLst>
          </p:cNvPr>
          <p:cNvSpPr>
            <a:spLocks noGrp="1"/>
          </p:cNvSpPr>
          <p:nvPr>
            <p:ph idx="1"/>
          </p:nvPr>
        </p:nvSpPr>
        <p:spPr/>
        <p:txBody>
          <a:bodyPr>
            <a:normAutofit/>
          </a:bodyPr>
          <a:lstStyle/>
          <a:p>
            <a:r>
              <a:rPr lang="en-US" dirty="0"/>
              <a:t>File redirects are preserved even after calling an exec() function (which overwrites the current process with the program taken from disk).</a:t>
            </a:r>
          </a:p>
          <a:p>
            <a:r>
              <a:rPr lang="en-US" dirty="0"/>
              <a:t>Using this feature, it is possible, for example, to connect two processes through pipes, one of them running an executable program read from disk. </a:t>
            </a:r>
          </a:p>
          <a:p>
            <a:r>
              <a:rPr lang="en-US" dirty="0"/>
              <a:t>It may be considered that the parent opens a pipe from which he will read data, and the son is a process that executes a program on the disk. </a:t>
            </a:r>
          </a:p>
          <a:p>
            <a:r>
              <a:rPr lang="en-US" dirty="0"/>
              <a:t>Code example on the following slides.</a:t>
            </a:r>
          </a:p>
          <a:p>
            <a:endParaRPr lang="en-GB" dirty="0"/>
          </a:p>
        </p:txBody>
      </p:sp>
    </p:spTree>
    <p:extLst>
      <p:ext uri="{BB962C8B-B14F-4D97-AF65-F5344CB8AC3E}">
        <p14:creationId xmlns:p14="http://schemas.microsoft.com/office/powerpoint/2010/main" val="3366846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C88A3B-CCB4-40BC-80FE-7760E0E3B44A}"/>
              </a:ext>
            </a:extLst>
          </p:cNvPr>
          <p:cNvSpPr>
            <a:spLocks noGrp="1"/>
          </p:cNvSpPr>
          <p:nvPr>
            <p:ph idx="1"/>
          </p:nvPr>
        </p:nvSpPr>
        <p:spPr>
          <a:xfrm>
            <a:off x="1585187" y="381000"/>
            <a:ext cx="9081225" cy="990600"/>
          </a:xfrm>
        </p:spPr>
        <p:txBody>
          <a:bodyPr>
            <a:normAutofit fontScale="92500"/>
          </a:bodyPr>
          <a:lstStyle/>
          <a:p>
            <a:pPr marL="0" indent="0">
              <a:buNone/>
            </a:pPr>
            <a:r>
              <a:rPr lang="en-US" sz="2100" dirty="0"/>
              <a:t>Everything that the process read from the disk gets displayed  at the standard output and will be redirected to the write end of the pipe, so that the parent can read the data produced by it. Didn’t close writing end in son code (This is a mistake).</a:t>
            </a:r>
            <a:endParaRPr lang="en-GB" sz="2100" dirty="0"/>
          </a:p>
        </p:txBody>
      </p:sp>
      <p:pic>
        <p:nvPicPr>
          <p:cNvPr id="4" name="Picture 3">
            <a:extLst>
              <a:ext uri="{FF2B5EF4-FFF2-40B4-BE49-F238E27FC236}">
                <a16:creationId xmlns:a16="http://schemas.microsoft.com/office/drawing/2014/main" id="{89B18386-32D5-4D27-A758-B5F4A24954B0}"/>
              </a:ext>
            </a:extLst>
          </p:cNvPr>
          <p:cNvPicPr>
            <a:picLocks noChangeAspect="1"/>
          </p:cNvPicPr>
          <p:nvPr/>
        </p:nvPicPr>
        <p:blipFill>
          <a:blip r:embed="rId2"/>
          <a:stretch>
            <a:fillRect/>
          </a:stretch>
        </p:blipFill>
        <p:spPr>
          <a:xfrm>
            <a:off x="1585187" y="1371600"/>
            <a:ext cx="7924800" cy="5397206"/>
          </a:xfrm>
          <a:prstGeom prst="rect">
            <a:avLst/>
          </a:prstGeom>
        </p:spPr>
      </p:pic>
    </p:spTree>
    <p:extLst>
      <p:ext uri="{BB962C8B-B14F-4D97-AF65-F5344CB8AC3E}">
        <p14:creationId xmlns:p14="http://schemas.microsoft.com/office/powerpoint/2010/main" val="542016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Introduction</a:t>
            </a:r>
          </a:p>
        </p:txBody>
      </p:sp>
      <p:sp>
        <p:nvSpPr>
          <p:cNvPr id="14" name="Content Placeholder 13"/>
          <p:cNvSpPr>
            <a:spLocks noGrp="1"/>
          </p:cNvSpPr>
          <p:nvPr>
            <p:ph idx="1"/>
          </p:nvPr>
        </p:nvSpPr>
        <p:spPr>
          <a:xfrm>
            <a:off x="1522414" y="1828800"/>
            <a:ext cx="9144000" cy="4267200"/>
          </a:xfrm>
        </p:spPr>
        <p:txBody>
          <a:bodyPr/>
          <a:lstStyle/>
          <a:p>
            <a:r>
              <a:rPr lang="en-US" dirty="0"/>
              <a:t>A very common method used in UNIX for communication between processes is to use primitives called pipes. </a:t>
            </a:r>
          </a:p>
          <a:p>
            <a:r>
              <a:rPr lang="en-US" dirty="0"/>
              <a:t> A “pipeline" is a link that can be established between two related processes (that have a common ancestor or are in the ancestor-descendant relationship).</a:t>
            </a:r>
          </a:p>
          <a:p>
            <a:r>
              <a:rPr lang="en-US" dirty="0"/>
              <a:t> A pipe has two ends, one through which data can be written and another through which data can be read, allowing communication in one direction.</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971BCCE-05E8-4AEE-92D6-C4B761894836}"/>
              </a:ext>
            </a:extLst>
          </p:cNvPr>
          <p:cNvPicPr>
            <a:picLocks noChangeAspect="1"/>
          </p:cNvPicPr>
          <p:nvPr/>
        </p:nvPicPr>
        <p:blipFill>
          <a:blip r:embed="rId2"/>
          <a:stretch>
            <a:fillRect/>
          </a:stretch>
        </p:blipFill>
        <p:spPr>
          <a:xfrm>
            <a:off x="1168399" y="638175"/>
            <a:ext cx="9410700" cy="3752850"/>
          </a:xfrm>
          <a:prstGeom prst="rect">
            <a:avLst/>
          </a:prstGeom>
        </p:spPr>
      </p:pic>
      <p:sp>
        <p:nvSpPr>
          <p:cNvPr id="3" name="Content Placeholder 2">
            <a:extLst>
              <a:ext uri="{FF2B5EF4-FFF2-40B4-BE49-F238E27FC236}">
                <a16:creationId xmlns:a16="http://schemas.microsoft.com/office/drawing/2014/main" id="{37D789BC-5AC9-4EA7-A95D-FB48EC34CB87}"/>
              </a:ext>
            </a:extLst>
          </p:cNvPr>
          <p:cNvSpPr>
            <a:spLocks noGrp="1"/>
          </p:cNvSpPr>
          <p:nvPr>
            <p:ph idx="1"/>
          </p:nvPr>
        </p:nvSpPr>
        <p:spPr>
          <a:xfrm>
            <a:off x="930274" y="4648200"/>
            <a:ext cx="9886950" cy="1600200"/>
          </a:xfrm>
        </p:spPr>
        <p:txBody>
          <a:bodyPr/>
          <a:lstStyle/>
          <a:p>
            <a:pPr marL="0" indent="0">
              <a:buNone/>
            </a:pPr>
            <a:r>
              <a:rPr lang="en-US" dirty="0"/>
              <a:t>The </a:t>
            </a:r>
            <a:r>
              <a:rPr lang="en-US" dirty="0" err="1"/>
              <a:t>fdopen</a:t>
            </a:r>
            <a:r>
              <a:rPr lang="en-US" dirty="0"/>
              <a:t>() function was used to be able to use the advantages of library functions for working with files in the case of a file (pipe read end) indicated by an integer descriptor (in this case, it was wanted to perform a formatted read, with </a:t>
            </a:r>
            <a:r>
              <a:rPr lang="en-US" dirty="0" err="1"/>
              <a:t>fscanf</a:t>
            </a:r>
            <a:r>
              <a:rPr lang="en-US" dirty="0"/>
              <a:t>(), from pipe).</a:t>
            </a:r>
            <a:endParaRPr lang="en-GB" dirty="0"/>
          </a:p>
        </p:txBody>
      </p:sp>
    </p:spTree>
    <p:extLst>
      <p:ext uri="{BB962C8B-B14F-4D97-AF65-F5344CB8AC3E}">
        <p14:creationId xmlns:p14="http://schemas.microsoft.com/office/powerpoint/2010/main" val="2731515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51C2C-B2BE-4FD4-90C3-DE1B33DA3925}"/>
              </a:ext>
            </a:extLst>
          </p:cNvPr>
          <p:cNvSpPr>
            <a:spLocks noGrp="1"/>
          </p:cNvSpPr>
          <p:nvPr>
            <p:ph type="title"/>
          </p:nvPr>
        </p:nvSpPr>
        <p:spPr/>
        <p:txBody>
          <a:bodyPr/>
          <a:lstStyle/>
          <a:p>
            <a:r>
              <a:rPr lang="en-US" dirty="0"/>
              <a:t>To do:</a:t>
            </a:r>
            <a:endParaRPr lang="en-GB" dirty="0"/>
          </a:p>
        </p:txBody>
      </p:sp>
      <p:sp>
        <p:nvSpPr>
          <p:cNvPr id="3" name="Content Placeholder 2">
            <a:extLst>
              <a:ext uri="{FF2B5EF4-FFF2-40B4-BE49-F238E27FC236}">
                <a16:creationId xmlns:a16="http://schemas.microsoft.com/office/drawing/2014/main" id="{FEFBBC31-439A-40E0-9BA2-F55CF6FFAFD9}"/>
              </a:ext>
            </a:extLst>
          </p:cNvPr>
          <p:cNvSpPr>
            <a:spLocks noGrp="1"/>
          </p:cNvSpPr>
          <p:nvPr>
            <p:ph idx="1"/>
          </p:nvPr>
        </p:nvSpPr>
        <p:spPr/>
        <p:txBody>
          <a:bodyPr/>
          <a:lstStyle/>
          <a:p>
            <a:r>
              <a:rPr lang="en-US" dirty="0"/>
              <a:t> Try to use pipe() and fork() together in two ways:</a:t>
            </a:r>
          </a:p>
          <a:p>
            <a:pPr lvl="1"/>
            <a:r>
              <a:rPr lang="en-US" dirty="0"/>
              <a:t>Parent writes to pipe and son reads from it </a:t>
            </a:r>
          </a:p>
          <a:p>
            <a:pPr lvl="1"/>
            <a:r>
              <a:rPr lang="en-US" dirty="0"/>
              <a:t>Son write to pipe and parent reads from it</a:t>
            </a:r>
            <a:endParaRPr lang="en-GB" dirty="0"/>
          </a:p>
        </p:txBody>
      </p:sp>
    </p:spTree>
    <p:extLst>
      <p:ext uri="{BB962C8B-B14F-4D97-AF65-F5344CB8AC3E}">
        <p14:creationId xmlns:p14="http://schemas.microsoft.com/office/powerpoint/2010/main" val="2803704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6942779-16D2-458A-8013-1F71BACAAC31}"/>
              </a:ext>
            </a:extLst>
          </p:cNvPr>
          <p:cNvPicPr>
            <a:picLocks noChangeAspect="1"/>
          </p:cNvPicPr>
          <p:nvPr/>
        </p:nvPicPr>
        <p:blipFill>
          <a:blip r:embed="rId2"/>
          <a:stretch>
            <a:fillRect/>
          </a:stretch>
        </p:blipFill>
        <p:spPr>
          <a:xfrm>
            <a:off x="2894012" y="342900"/>
            <a:ext cx="6172200" cy="6172200"/>
          </a:xfrm>
          <a:prstGeom prst="rect">
            <a:avLst/>
          </a:prstGeom>
        </p:spPr>
      </p:pic>
    </p:spTree>
    <p:extLst>
      <p:ext uri="{BB962C8B-B14F-4D97-AF65-F5344CB8AC3E}">
        <p14:creationId xmlns:p14="http://schemas.microsoft.com/office/powerpoint/2010/main" val="2756420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6E975-A6B9-4C06-A868-56BF6301E0DC}"/>
              </a:ext>
            </a:extLst>
          </p:cNvPr>
          <p:cNvSpPr>
            <a:spLocks noGrp="1"/>
          </p:cNvSpPr>
          <p:nvPr>
            <p:ph type="title"/>
          </p:nvPr>
        </p:nvSpPr>
        <p:spPr/>
        <p:txBody>
          <a:bodyPr/>
          <a:lstStyle/>
          <a:p>
            <a:endParaRPr lang="en-GB"/>
          </a:p>
        </p:txBody>
      </p:sp>
      <p:pic>
        <p:nvPicPr>
          <p:cNvPr id="4" name="Content Placeholder 3">
            <a:extLst>
              <a:ext uri="{FF2B5EF4-FFF2-40B4-BE49-F238E27FC236}">
                <a16:creationId xmlns:a16="http://schemas.microsoft.com/office/drawing/2014/main" id="{645D2C65-B368-40F0-B39B-636BF842F600}"/>
              </a:ext>
            </a:extLst>
          </p:cNvPr>
          <p:cNvPicPr>
            <a:picLocks noGrp="1" noChangeAspect="1"/>
          </p:cNvPicPr>
          <p:nvPr>
            <p:ph idx="1"/>
          </p:nvPr>
        </p:nvPicPr>
        <p:blipFill>
          <a:blip r:embed="rId2"/>
          <a:stretch>
            <a:fillRect/>
          </a:stretch>
        </p:blipFill>
        <p:spPr>
          <a:xfrm>
            <a:off x="2245380" y="1905000"/>
            <a:ext cx="7698066" cy="4267200"/>
          </a:xfrm>
          <a:prstGeom prst="rect">
            <a:avLst/>
          </a:prstGeom>
        </p:spPr>
      </p:pic>
    </p:spTree>
    <p:extLst>
      <p:ext uri="{BB962C8B-B14F-4D97-AF65-F5344CB8AC3E}">
        <p14:creationId xmlns:p14="http://schemas.microsoft.com/office/powerpoint/2010/main" val="3848008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2C75E-113C-46B7-8E49-AFBD30603155}"/>
              </a:ext>
            </a:extLst>
          </p:cNvPr>
          <p:cNvSpPr>
            <a:spLocks noGrp="1"/>
          </p:cNvSpPr>
          <p:nvPr>
            <p:ph type="title"/>
          </p:nvPr>
        </p:nvSpPr>
        <p:spPr/>
        <p:txBody>
          <a:bodyPr/>
          <a:lstStyle/>
          <a:p>
            <a:r>
              <a:rPr lang="en-US" dirty="0"/>
              <a:t>Introduction</a:t>
            </a:r>
            <a:endParaRPr lang="en-GB" dirty="0"/>
          </a:p>
        </p:txBody>
      </p:sp>
      <p:sp>
        <p:nvSpPr>
          <p:cNvPr id="3" name="Content Placeholder 2">
            <a:extLst>
              <a:ext uri="{FF2B5EF4-FFF2-40B4-BE49-F238E27FC236}">
                <a16:creationId xmlns:a16="http://schemas.microsoft.com/office/drawing/2014/main" id="{7D7D88E2-A46C-40C8-891B-D76FDFA1DE72}"/>
              </a:ext>
            </a:extLst>
          </p:cNvPr>
          <p:cNvSpPr>
            <a:spLocks noGrp="1"/>
          </p:cNvSpPr>
          <p:nvPr>
            <p:ph idx="1"/>
          </p:nvPr>
        </p:nvSpPr>
        <p:spPr/>
        <p:txBody>
          <a:bodyPr/>
          <a:lstStyle/>
          <a:p>
            <a:r>
              <a:rPr lang="en-US" dirty="0"/>
              <a:t>In general, the operating system allows one or more processes to be connected to each end of a pipe, so that at a given time it is possible to have several processes that write or several processes that read from the pipe.</a:t>
            </a:r>
          </a:p>
          <a:p>
            <a:r>
              <a:rPr lang="en-US" dirty="0"/>
              <a:t>Thus, one-way communication is achieved between the processes that write and processes that read.</a:t>
            </a:r>
          </a:p>
          <a:p>
            <a:endParaRPr lang="en-GB" dirty="0"/>
          </a:p>
        </p:txBody>
      </p:sp>
    </p:spTree>
    <p:extLst>
      <p:ext uri="{BB962C8B-B14F-4D97-AF65-F5344CB8AC3E}">
        <p14:creationId xmlns:p14="http://schemas.microsoft.com/office/powerpoint/2010/main" val="1501937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00055-90F5-4D14-AAF0-4600443121CE}"/>
              </a:ext>
            </a:extLst>
          </p:cNvPr>
          <p:cNvSpPr>
            <a:spLocks noGrp="1"/>
          </p:cNvSpPr>
          <p:nvPr>
            <p:ph type="title"/>
          </p:nvPr>
        </p:nvSpPr>
        <p:spPr/>
        <p:txBody>
          <a:bodyPr/>
          <a:lstStyle/>
          <a:p>
            <a:r>
              <a:rPr lang="en-GB" dirty="0"/>
              <a:t>System call pipe()</a:t>
            </a:r>
          </a:p>
        </p:txBody>
      </p:sp>
      <p:sp>
        <p:nvSpPr>
          <p:cNvPr id="3" name="Content Placeholder 2">
            <a:extLst>
              <a:ext uri="{FF2B5EF4-FFF2-40B4-BE49-F238E27FC236}">
                <a16:creationId xmlns:a16="http://schemas.microsoft.com/office/drawing/2014/main" id="{BB4A9840-6E78-4166-9796-D000A9AD20DD}"/>
              </a:ext>
            </a:extLst>
          </p:cNvPr>
          <p:cNvSpPr>
            <a:spLocks noGrp="1"/>
          </p:cNvSpPr>
          <p:nvPr>
            <p:ph idx="1"/>
          </p:nvPr>
        </p:nvSpPr>
        <p:spPr/>
        <p:txBody>
          <a:bodyPr>
            <a:normAutofit lnSpcReduction="10000"/>
          </a:bodyPr>
          <a:lstStyle/>
          <a:p>
            <a:r>
              <a:rPr lang="en-US" dirty="0"/>
              <a:t>Creating pipes in UNIX is done using the pipe() system call:</a:t>
            </a:r>
          </a:p>
          <a:p>
            <a:endParaRPr lang="en-US" dirty="0"/>
          </a:p>
          <a:p>
            <a:endParaRPr lang="en-US" dirty="0"/>
          </a:p>
          <a:p>
            <a:endParaRPr lang="en-US" dirty="0"/>
          </a:p>
          <a:p>
            <a:endParaRPr lang="en-US" dirty="0"/>
          </a:p>
          <a:p>
            <a:r>
              <a:rPr lang="en-US" dirty="0"/>
              <a:t>The function creates a pipe, as well as a pair of file descriptors that refer to its two ends.</a:t>
            </a:r>
          </a:p>
          <a:p>
            <a:r>
              <a:rPr lang="en-US" dirty="0"/>
              <a:t>The descriptors are returned to the calling program by filling in the two positions of the sent array as a parameter to the system call.</a:t>
            </a:r>
          </a:p>
          <a:p>
            <a:endParaRPr lang="en-GB" dirty="0"/>
          </a:p>
        </p:txBody>
      </p:sp>
      <p:pic>
        <p:nvPicPr>
          <p:cNvPr id="4" name="Picture 3">
            <a:extLst>
              <a:ext uri="{FF2B5EF4-FFF2-40B4-BE49-F238E27FC236}">
                <a16:creationId xmlns:a16="http://schemas.microsoft.com/office/drawing/2014/main" id="{4DE387DD-A3EA-49F4-A674-233B26D463EB}"/>
              </a:ext>
            </a:extLst>
          </p:cNvPr>
          <p:cNvPicPr>
            <a:picLocks noChangeAspect="1"/>
          </p:cNvPicPr>
          <p:nvPr/>
        </p:nvPicPr>
        <p:blipFill>
          <a:blip r:embed="rId2"/>
          <a:stretch>
            <a:fillRect/>
          </a:stretch>
        </p:blipFill>
        <p:spPr>
          <a:xfrm>
            <a:off x="2869080" y="2362200"/>
            <a:ext cx="6450663" cy="1938338"/>
          </a:xfrm>
          <a:prstGeom prst="rect">
            <a:avLst/>
          </a:prstGeom>
        </p:spPr>
      </p:pic>
    </p:spTree>
    <p:extLst>
      <p:ext uri="{BB962C8B-B14F-4D97-AF65-F5344CB8AC3E}">
        <p14:creationId xmlns:p14="http://schemas.microsoft.com/office/powerpoint/2010/main" val="4044146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0FAC0-068A-4512-A150-5A5719836C14}"/>
              </a:ext>
            </a:extLst>
          </p:cNvPr>
          <p:cNvSpPr>
            <a:spLocks noGrp="1"/>
          </p:cNvSpPr>
          <p:nvPr>
            <p:ph type="title"/>
          </p:nvPr>
        </p:nvSpPr>
        <p:spPr/>
        <p:txBody>
          <a:bodyPr/>
          <a:lstStyle/>
          <a:p>
            <a:r>
              <a:rPr lang="en-US" dirty="0"/>
              <a:t>System call pipe()</a:t>
            </a:r>
            <a:endParaRPr lang="en-GB" dirty="0"/>
          </a:p>
        </p:txBody>
      </p:sp>
      <p:sp>
        <p:nvSpPr>
          <p:cNvPr id="3" name="Content Placeholder 2">
            <a:extLst>
              <a:ext uri="{FF2B5EF4-FFF2-40B4-BE49-F238E27FC236}">
                <a16:creationId xmlns:a16="http://schemas.microsoft.com/office/drawing/2014/main" id="{52BF9AC7-0112-4614-9BBF-B73F91A5931D}"/>
              </a:ext>
            </a:extLst>
          </p:cNvPr>
          <p:cNvSpPr>
            <a:spLocks noGrp="1"/>
          </p:cNvSpPr>
          <p:nvPr>
            <p:ph idx="1"/>
          </p:nvPr>
        </p:nvSpPr>
        <p:spPr/>
        <p:txBody>
          <a:bodyPr/>
          <a:lstStyle/>
          <a:p>
            <a:r>
              <a:rPr lang="en-US" dirty="0"/>
              <a:t>On the first position the descriptor that indicates the end through which data can be read (end of reading), and on the second position there will be stored the descriptor for the writing end.</a:t>
            </a:r>
          </a:p>
          <a:p>
            <a:r>
              <a:rPr lang="en-US" dirty="0"/>
              <a:t> The two descriptors are common file descriptors, like those returned by the open() system call.</a:t>
            </a:r>
          </a:p>
          <a:p>
            <a:r>
              <a:rPr lang="en-US" dirty="0"/>
              <a:t> Moreover, the pipe can be used in a similar way to the use of files:    data can be written using the write() function (applied to the write end) and data can be read through the read() function (applied to the read end).</a:t>
            </a:r>
            <a:endParaRPr lang="en-GB" dirty="0"/>
          </a:p>
        </p:txBody>
      </p:sp>
    </p:spTree>
    <p:extLst>
      <p:ext uri="{BB962C8B-B14F-4D97-AF65-F5344CB8AC3E}">
        <p14:creationId xmlns:p14="http://schemas.microsoft.com/office/powerpoint/2010/main" val="2444059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33BD0-68A8-432F-A482-774A8922A1C9}"/>
              </a:ext>
            </a:extLst>
          </p:cNvPr>
          <p:cNvSpPr>
            <a:spLocks noGrp="1"/>
          </p:cNvSpPr>
          <p:nvPr>
            <p:ph type="title"/>
          </p:nvPr>
        </p:nvSpPr>
        <p:spPr/>
        <p:txBody>
          <a:bodyPr/>
          <a:lstStyle/>
          <a:p>
            <a:r>
              <a:rPr lang="en-US" dirty="0"/>
              <a:t>System call pipe()</a:t>
            </a:r>
            <a:endParaRPr lang="en-GB" dirty="0"/>
          </a:p>
        </p:txBody>
      </p:sp>
      <p:sp>
        <p:nvSpPr>
          <p:cNvPr id="3" name="Content Placeholder 2">
            <a:extLst>
              <a:ext uri="{FF2B5EF4-FFF2-40B4-BE49-F238E27FC236}">
                <a16:creationId xmlns:a16="http://schemas.microsoft.com/office/drawing/2014/main" id="{0D941D7D-1503-4A79-BD48-EDEDE65ED31A}"/>
              </a:ext>
            </a:extLst>
          </p:cNvPr>
          <p:cNvSpPr>
            <a:spLocks noGrp="1"/>
          </p:cNvSpPr>
          <p:nvPr>
            <p:ph idx="1"/>
          </p:nvPr>
        </p:nvSpPr>
        <p:spPr/>
        <p:txBody>
          <a:bodyPr/>
          <a:lstStyle/>
          <a:p>
            <a:r>
              <a:rPr lang="en-US" dirty="0"/>
              <a:t>As regular file descriptors are involved, if a pipe is created in a parent process, its children will inherit the two descriptors (as they generally inherit any file descriptor opened by the parent). </a:t>
            </a:r>
          </a:p>
          <a:p>
            <a:r>
              <a:rPr lang="en-US" dirty="0"/>
              <a:t>Therefore, both the parent and the children will be able to write or read from pipes.</a:t>
            </a:r>
          </a:p>
          <a:p>
            <a:r>
              <a:rPr lang="en-US" dirty="0"/>
              <a:t>This justifies the statement made at the beginning of this document that it was said that pipes are used to communicate between related processes.</a:t>
            </a:r>
            <a:endParaRPr lang="en-GB" dirty="0"/>
          </a:p>
        </p:txBody>
      </p:sp>
    </p:spTree>
    <p:extLst>
      <p:ext uri="{BB962C8B-B14F-4D97-AF65-F5344CB8AC3E}">
        <p14:creationId xmlns:p14="http://schemas.microsoft.com/office/powerpoint/2010/main" val="3161402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D3AC8-99C0-4091-A2D6-D848B108A40C}"/>
              </a:ext>
            </a:extLst>
          </p:cNvPr>
          <p:cNvSpPr>
            <a:spLocks noGrp="1"/>
          </p:cNvSpPr>
          <p:nvPr>
            <p:ph type="title"/>
          </p:nvPr>
        </p:nvSpPr>
        <p:spPr/>
        <p:txBody>
          <a:bodyPr/>
          <a:lstStyle/>
          <a:p>
            <a:r>
              <a:rPr lang="en-US" dirty="0"/>
              <a:t>System call pipe()</a:t>
            </a:r>
            <a:endParaRPr lang="en-GB" dirty="0"/>
          </a:p>
        </p:txBody>
      </p:sp>
      <p:sp>
        <p:nvSpPr>
          <p:cNvPr id="3" name="Content Placeholder 2">
            <a:extLst>
              <a:ext uri="{FF2B5EF4-FFF2-40B4-BE49-F238E27FC236}">
                <a16:creationId xmlns:a16="http://schemas.microsoft.com/office/drawing/2014/main" id="{C358EF3E-8F60-4925-94AD-DDE964F94B8D}"/>
              </a:ext>
            </a:extLst>
          </p:cNvPr>
          <p:cNvSpPr>
            <a:spLocks noGrp="1"/>
          </p:cNvSpPr>
          <p:nvPr>
            <p:ph idx="1"/>
          </p:nvPr>
        </p:nvSpPr>
        <p:spPr/>
        <p:txBody>
          <a:bodyPr/>
          <a:lstStyle/>
          <a:p>
            <a:r>
              <a:rPr lang="en-US" dirty="0"/>
              <a:t>For the connection between the processes to be done correctly, each process must declare whether it will use the pipe to write in it (transmitting information to other processes) or will use it only for reading.</a:t>
            </a:r>
          </a:p>
          <a:p>
            <a:r>
              <a:rPr lang="en-US" dirty="0"/>
              <a:t>To do this, each process must close the end of the pipe that it does not use: processes that write to the pipe will close the read end, and processes that read will close the write end, using the close() function.</a:t>
            </a:r>
          </a:p>
          <a:p>
            <a:r>
              <a:rPr lang="en-US" dirty="0"/>
              <a:t>The function returns 0 if the creation operation was successful and -1 in case of error.</a:t>
            </a:r>
            <a:endParaRPr lang="en-GB" dirty="0"/>
          </a:p>
        </p:txBody>
      </p:sp>
    </p:spTree>
    <p:extLst>
      <p:ext uri="{BB962C8B-B14F-4D97-AF65-F5344CB8AC3E}">
        <p14:creationId xmlns:p14="http://schemas.microsoft.com/office/powerpoint/2010/main" val="2758616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87C06-EED2-4DE1-91D1-7C3590B2EB41}"/>
              </a:ext>
            </a:extLst>
          </p:cNvPr>
          <p:cNvSpPr>
            <a:spLocks noGrp="1"/>
          </p:cNvSpPr>
          <p:nvPr>
            <p:ph type="title"/>
          </p:nvPr>
        </p:nvSpPr>
        <p:spPr/>
        <p:txBody>
          <a:bodyPr/>
          <a:lstStyle/>
          <a:p>
            <a:r>
              <a:rPr lang="en-US" dirty="0"/>
              <a:t>System call pipe()</a:t>
            </a:r>
            <a:endParaRPr lang="en-GB" dirty="0"/>
          </a:p>
        </p:txBody>
      </p:sp>
      <p:sp>
        <p:nvSpPr>
          <p:cNvPr id="3" name="Content Placeholder 2">
            <a:extLst>
              <a:ext uri="{FF2B5EF4-FFF2-40B4-BE49-F238E27FC236}">
                <a16:creationId xmlns:a16="http://schemas.microsoft.com/office/drawing/2014/main" id="{DD3CF082-CD45-4F3E-B827-FC9DA0E80A85}"/>
              </a:ext>
            </a:extLst>
          </p:cNvPr>
          <p:cNvSpPr>
            <a:spLocks noGrp="1"/>
          </p:cNvSpPr>
          <p:nvPr>
            <p:ph idx="1"/>
          </p:nvPr>
        </p:nvSpPr>
        <p:spPr/>
        <p:txBody>
          <a:bodyPr/>
          <a:lstStyle/>
          <a:p>
            <a:r>
              <a:rPr lang="en-US" dirty="0"/>
              <a:t>A possible scenario for creating a system consisting of two related processes that communicate through pipes would be:</a:t>
            </a:r>
          </a:p>
          <a:p>
            <a:pPr marL="731520" lvl="1" indent="-457200">
              <a:buFont typeface="+mj-lt"/>
              <a:buAutoNum type="arabicPeriod"/>
            </a:pPr>
            <a:r>
              <a:rPr lang="en-US" dirty="0"/>
              <a:t>the parent process creates a pipe</a:t>
            </a:r>
          </a:p>
          <a:p>
            <a:pPr marL="731520" lvl="1" indent="-457200">
              <a:buFont typeface="+mj-lt"/>
              <a:buAutoNum type="arabicPeriod"/>
            </a:pPr>
            <a:r>
              <a:rPr lang="en-US" dirty="0"/>
              <a:t>the parent calls fork() to create the child</a:t>
            </a:r>
          </a:p>
          <a:p>
            <a:pPr marL="731520" lvl="1" indent="-457200">
              <a:buFont typeface="+mj-lt"/>
              <a:buAutoNum type="arabicPeriod"/>
            </a:pPr>
            <a:r>
              <a:rPr lang="en-US" dirty="0"/>
              <a:t>son closes one end (</a:t>
            </a:r>
            <a:r>
              <a:rPr lang="en-US" dirty="0" err="1"/>
              <a:t>eg</a:t>
            </a:r>
            <a:r>
              <a:rPr lang="en-US" dirty="0"/>
              <a:t> reading end)</a:t>
            </a:r>
          </a:p>
          <a:p>
            <a:pPr marL="731520" lvl="1" indent="-457200">
              <a:buFont typeface="+mj-lt"/>
              <a:buAutoNum type="arabicPeriod"/>
            </a:pPr>
            <a:r>
              <a:rPr lang="en-US" dirty="0"/>
              <a:t>the parent closes the other end of the pipe (the writing one)</a:t>
            </a:r>
          </a:p>
          <a:p>
            <a:pPr marL="731520" lvl="1" indent="-457200">
              <a:buFont typeface="+mj-lt"/>
              <a:buAutoNum type="arabicPeriod"/>
            </a:pPr>
            <a:r>
              <a:rPr lang="en-US" dirty="0"/>
              <a:t>son writes data in pipes using the descriptor left open (end of writing)</a:t>
            </a:r>
          </a:p>
          <a:p>
            <a:pPr marL="731520" lvl="1" indent="-457200">
              <a:buFont typeface="+mj-lt"/>
              <a:buAutoNum type="arabicPeriod"/>
            </a:pPr>
            <a:r>
              <a:rPr lang="en-US" dirty="0"/>
              <a:t>the parent reads data from the pipes through the reading end.</a:t>
            </a:r>
          </a:p>
          <a:p>
            <a:pPr marL="274320" lvl="1" indent="0">
              <a:buNone/>
            </a:pPr>
            <a:endParaRPr lang="en-GB" dirty="0"/>
          </a:p>
          <a:p>
            <a:pPr marL="274320" lvl="1" indent="0">
              <a:buNone/>
            </a:pPr>
            <a:r>
              <a:rPr lang="en-US" dirty="0"/>
              <a:t>The primitive pipe behaves similarly to a queue data structure: writing introduces elements into the queue, and reading extracts them at the opposite end.</a:t>
            </a:r>
          </a:p>
        </p:txBody>
      </p:sp>
    </p:spTree>
    <p:extLst>
      <p:ext uri="{BB962C8B-B14F-4D97-AF65-F5344CB8AC3E}">
        <p14:creationId xmlns:p14="http://schemas.microsoft.com/office/powerpoint/2010/main" val="1290857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31D6-691B-4225-83F2-D48ED0DDF68F}"/>
              </a:ext>
            </a:extLst>
          </p:cNvPr>
          <p:cNvSpPr>
            <a:spLocks noGrp="1"/>
          </p:cNvSpPr>
          <p:nvPr>
            <p:ph type="title"/>
          </p:nvPr>
        </p:nvSpPr>
        <p:spPr>
          <a:xfrm>
            <a:off x="1522414" y="274638"/>
            <a:ext cx="9143998" cy="1020762"/>
          </a:xfrm>
        </p:spPr>
        <p:txBody>
          <a:bodyPr anchor="b">
            <a:normAutofit/>
          </a:bodyPr>
          <a:lstStyle/>
          <a:p>
            <a:r>
              <a:rPr lang="en-US" dirty="0"/>
              <a:t>Here is a portion of the program written according to the above scenario:</a:t>
            </a:r>
            <a:endParaRPr lang="en-GB" dirty="0"/>
          </a:p>
        </p:txBody>
      </p:sp>
      <p:pic>
        <p:nvPicPr>
          <p:cNvPr id="8" name="Content Placeholder 7">
            <a:extLst>
              <a:ext uri="{FF2B5EF4-FFF2-40B4-BE49-F238E27FC236}">
                <a16:creationId xmlns:a16="http://schemas.microsoft.com/office/drawing/2014/main" id="{F55F0A2F-C489-4D28-A555-7E2A601F6FEB}"/>
              </a:ext>
            </a:extLst>
          </p:cNvPr>
          <p:cNvPicPr>
            <a:picLocks noGrp="1" noChangeAspect="1"/>
          </p:cNvPicPr>
          <p:nvPr>
            <p:ph idx="1"/>
          </p:nvPr>
        </p:nvPicPr>
        <p:blipFill>
          <a:blip r:embed="rId2"/>
          <a:stretch>
            <a:fillRect/>
          </a:stretch>
        </p:blipFill>
        <p:spPr>
          <a:xfrm>
            <a:off x="3651987" y="1676400"/>
            <a:ext cx="4884849" cy="5026439"/>
          </a:xfrm>
          <a:prstGeom prst="rect">
            <a:avLst/>
          </a:prstGeom>
        </p:spPr>
      </p:pic>
    </p:spTree>
    <p:extLst>
      <p:ext uri="{BB962C8B-B14F-4D97-AF65-F5344CB8AC3E}">
        <p14:creationId xmlns:p14="http://schemas.microsoft.com/office/powerpoint/2010/main" val="1453118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1560</Words>
  <Application>Microsoft Office PowerPoint</Application>
  <PresentationFormat>Custom</PresentationFormat>
  <Paragraphs>84</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Consolas</vt:lpstr>
      <vt:lpstr>Corbel</vt:lpstr>
      <vt:lpstr>Chalkboard 16x9</vt:lpstr>
      <vt:lpstr>Lab5</vt:lpstr>
      <vt:lpstr>Introduction</vt:lpstr>
      <vt:lpstr>Introduction</vt:lpstr>
      <vt:lpstr>System call pipe()</vt:lpstr>
      <vt:lpstr>System call pipe()</vt:lpstr>
      <vt:lpstr>System call pipe()</vt:lpstr>
      <vt:lpstr>System call pipe()</vt:lpstr>
      <vt:lpstr>System call pipe()</vt:lpstr>
      <vt:lpstr>Here is a portion of the program written according to the above scenario:</vt:lpstr>
      <vt:lpstr>PowerPoint Presentation</vt:lpstr>
      <vt:lpstr>Observations</vt:lpstr>
      <vt:lpstr>PowerPoint Presentation</vt:lpstr>
      <vt:lpstr>Redirecting file descriptors</vt:lpstr>
      <vt:lpstr>Redirecting file descriptors</vt:lpstr>
      <vt:lpstr>dup()</vt:lpstr>
      <vt:lpstr>dup2()</vt:lpstr>
      <vt:lpstr>PowerPoint Presentation</vt:lpstr>
      <vt:lpstr>PowerPoint Presentation</vt:lpstr>
      <vt:lpstr>PowerPoint Presentation</vt:lpstr>
      <vt:lpstr>PowerPoint Presentation</vt:lpstr>
      <vt:lpstr>To do:</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Lab5</dc:title>
  <dc:creator>Marco Radovancovici</dc:creator>
  <cp:lastModifiedBy>Marco Radovancovici</cp:lastModifiedBy>
  <cp:revision>22</cp:revision>
  <dcterms:created xsi:type="dcterms:W3CDTF">2020-11-10T02:34:53Z</dcterms:created>
  <dcterms:modified xsi:type="dcterms:W3CDTF">2020-11-12T12:04:59Z</dcterms:modified>
</cp:coreProperties>
</file>