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599" autoAdjust="0"/>
  </p:normalViewPr>
  <p:slideViewPr>
    <p:cSldViewPr>
      <p:cViewPr varScale="1">
        <p:scale>
          <a:sx n="86" d="100"/>
          <a:sy n="86" d="100"/>
        </p:scale>
        <p:origin x="562" y="58"/>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11/5/2020</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11/5/2020</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a:t>Click to edit Master title style</a:t>
            </a:r>
            <a:endParaRPr/>
          </a:p>
        </p:txBody>
      </p:sp>
      <p:grpSp>
        <p:nvGrpSpPr>
          <p:cNvPr id="256" name="line" descr="Line graphic"/>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7" name="line" descr="Line graphic"/>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11/5/2020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61612" y="274639"/>
            <a:ext cx="1371600" cy="5901747"/>
          </a:xfrm>
        </p:spPr>
        <p:txBody>
          <a:bodyPr vert="eaVert"/>
          <a:lstStyle/>
          <a:p>
            <a:r>
              <a:rPr lang="en-US"/>
              <a:t>Click to edit Master title style</a:t>
            </a:r>
            <a:endParaRPr/>
          </a:p>
        </p:txBody>
      </p:sp>
      <p:grpSp>
        <p:nvGrpSpPr>
          <p:cNvPr id="7" name="line" descr="Line graphic"/>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hasCustomPrompt="1"/>
          </p:nvPr>
        </p:nvSpPr>
        <p:spPr>
          <a:xfrm>
            <a:off x="608012" y="277813"/>
            <a:ext cx="9144001" cy="5898573"/>
          </a:xfrm>
        </p:spPr>
        <p:txBody>
          <a:bodyPr vert="eaVert"/>
          <a:lstStyle>
            <a:lvl5pPr>
              <a:defRPr/>
            </a:lvl5pPr>
            <a:lvl6pPr marL="1261872" indent="0">
              <a:buNone/>
              <a:defRPr/>
            </a:lvl6pPr>
            <a:lvl7pPr>
              <a:defRPr/>
            </a:lvl7pPr>
            <a:lvl8pPr>
              <a:defRPr baseline="0"/>
            </a:lvl8pPr>
            <a:lvl9pPr>
              <a:defRPr baseline="0"/>
            </a:lvl9p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endParaRPr lang="en-US" dirty="0"/>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11/5/2020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67" name="line" descr="Line graphic"/>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fld id="{9AFE8FB1-0A7A-443E-AAF7-31D4FA1AA312}" type="datetimeFigureOut">
              <a:rPr lang="en-US"/>
              <a:t>11/5/2020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a:t>Click to edit Master title style</a:t>
            </a:r>
            <a:endParaRPr/>
          </a:p>
        </p:txBody>
      </p:sp>
      <p:grpSp>
        <p:nvGrpSpPr>
          <p:cNvPr id="255" name="line" descr="Line graphic"/>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11/5/2020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58" name="line" descr="Line graphic"/>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11/5/2020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lvl1pPr>
              <a:defRPr/>
            </a:lvl1pPr>
          </a:lstStyle>
          <a:p>
            <a:r>
              <a:rPr lang="en-US"/>
              <a:t>Click to edit Master title style</a:t>
            </a:r>
            <a:endParaRPr/>
          </a:p>
        </p:txBody>
      </p:sp>
      <p:grpSp>
        <p:nvGrpSpPr>
          <p:cNvPr id="160" name="line" descr="Line graphic"/>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9AFE8FB1-0A7A-443E-AAF7-31D4FA1AA312}" type="datetimeFigureOut">
              <a:rPr lang="en-US"/>
              <a:t>11/5/2020</a:t>
            </a:fld>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156" name="line" descr="Line graphic"/>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9AFE8FB1-0A7A-443E-AAF7-31D4FA1AA312}" type="datetimeFigureOut">
              <a:rPr lang="en-US"/>
              <a:t>11/5/2020</a:t>
            </a:fld>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a:p>
        </p:txBody>
      </p:sp>
      <p:sp>
        <p:nvSpPr>
          <p:cNvPr id="2" name="Date Placeholder 1"/>
          <p:cNvSpPr>
            <a:spLocks noGrp="1"/>
          </p:cNvSpPr>
          <p:nvPr>
            <p:ph type="dt" sz="half" idx="10"/>
          </p:nvPr>
        </p:nvSpPr>
        <p:spPr/>
        <p:txBody>
          <a:bodyPr/>
          <a:lstStyle/>
          <a:p>
            <a:fld id="{9AFE8FB1-0A7A-443E-AAF7-31D4FA1AA312}" type="datetimeFigureOut">
              <a:rPr lang="en-US"/>
              <a:t>11/5/2020</a:t>
            </a:fld>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grpSp>
        <p:nvGrpSpPr>
          <p:cNvPr id="615" name="frame" descr="Box graphic"/>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11/5/2020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grpSp>
        <p:nvGrpSpPr>
          <p:cNvPr id="614" name="frame" descr="Box graphic"/>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11/5/2020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9AFE8FB1-0A7A-443E-AAF7-31D4FA1AA312}" type="datetimeFigureOut">
              <a:rPr lang="en-US" smtClean="0"/>
              <a:pPr/>
              <a:t>11/5/2020</a:t>
            </a:fld>
            <a:endParaRPr lang="en-US" dirty="0"/>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Lab4</a:t>
            </a:r>
          </a:p>
        </p:txBody>
      </p:sp>
      <p:sp>
        <p:nvSpPr>
          <p:cNvPr id="3" name="Subtitle 2"/>
          <p:cNvSpPr>
            <a:spLocks noGrp="1"/>
          </p:cNvSpPr>
          <p:nvPr>
            <p:ph type="subTitle" idx="1"/>
          </p:nvPr>
        </p:nvSpPr>
        <p:spPr/>
        <p:txBody>
          <a:bodyPr/>
          <a:lstStyle/>
          <a:p>
            <a:r>
              <a:rPr lang="en-US" dirty="0"/>
              <a:t>Processes in UNIX</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F5EA-2802-4CAF-B8BE-495AC014F0E1}"/>
              </a:ext>
            </a:extLst>
          </p:cNvPr>
          <p:cNvSpPr>
            <a:spLocks noGrp="1"/>
          </p:cNvSpPr>
          <p:nvPr>
            <p:ph type="title"/>
          </p:nvPr>
        </p:nvSpPr>
        <p:spPr/>
        <p:txBody>
          <a:bodyPr/>
          <a:lstStyle/>
          <a:p>
            <a:r>
              <a:rPr lang="en-US" dirty="0"/>
              <a:t>fork()</a:t>
            </a:r>
            <a:endParaRPr lang="en-GB" dirty="0"/>
          </a:p>
        </p:txBody>
      </p:sp>
      <p:sp>
        <p:nvSpPr>
          <p:cNvPr id="3" name="Content Placeholder 2">
            <a:extLst>
              <a:ext uri="{FF2B5EF4-FFF2-40B4-BE49-F238E27FC236}">
                <a16:creationId xmlns:a16="http://schemas.microsoft.com/office/drawing/2014/main" id="{786A640F-B430-4C15-8781-0F48F26246C6}"/>
              </a:ext>
            </a:extLst>
          </p:cNvPr>
          <p:cNvSpPr>
            <a:spLocks noGrp="1"/>
          </p:cNvSpPr>
          <p:nvPr>
            <p:ph idx="1"/>
          </p:nvPr>
        </p:nvSpPr>
        <p:spPr/>
        <p:txBody>
          <a:bodyPr/>
          <a:lstStyle/>
          <a:p>
            <a:r>
              <a:rPr lang="en-US" dirty="0"/>
              <a:t> Any changes made, therefore, on a variable in the child process, will remain invisible to the parent process and vice versa.</a:t>
            </a:r>
          </a:p>
          <a:p>
            <a:r>
              <a:rPr lang="en-US" dirty="0"/>
              <a:t> The child process will inherit from the parent all file descriptors opened by the parent, so any further processing of the files will be performed at the point where the parent left them.</a:t>
            </a:r>
          </a:p>
          <a:p>
            <a:r>
              <a:rPr lang="en-US" dirty="0"/>
              <a:t> Because the parent code and the son code are identical and because these processes will continue to run in parallel.</a:t>
            </a:r>
          </a:p>
          <a:p>
            <a:r>
              <a:rPr lang="en-US" dirty="0"/>
              <a:t> A clear distinction must be made, within the program, between the actions to be performed by the son and those of the parent.</a:t>
            </a:r>
            <a:endParaRPr lang="en-GB" dirty="0"/>
          </a:p>
        </p:txBody>
      </p:sp>
    </p:spTree>
    <p:extLst>
      <p:ext uri="{BB962C8B-B14F-4D97-AF65-F5344CB8AC3E}">
        <p14:creationId xmlns:p14="http://schemas.microsoft.com/office/powerpoint/2010/main" val="164562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EF2A8-A17C-4731-BE1D-B628EAEAB20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FE59E89-F715-405B-9113-520DFBC24D2F}"/>
              </a:ext>
            </a:extLst>
          </p:cNvPr>
          <p:cNvSpPr>
            <a:spLocks noGrp="1"/>
          </p:cNvSpPr>
          <p:nvPr>
            <p:ph idx="1"/>
          </p:nvPr>
        </p:nvSpPr>
        <p:spPr/>
        <p:txBody>
          <a:bodyPr/>
          <a:lstStyle/>
          <a:p>
            <a:r>
              <a:rPr lang="en-US" dirty="0"/>
              <a:t> In other words, a method is needed to indicate which is the code portion of the parent and which of the son.</a:t>
            </a:r>
          </a:p>
          <a:p>
            <a:r>
              <a:rPr lang="en-US" dirty="0"/>
              <a:t> This can be seen looking at the value returned by the fork () function. It returns:</a:t>
            </a:r>
          </a:p>
          <a:p>
            <a:endParaRPr lang="en-US" dirty="0"/>
          </a:p>
          <a:p>
            <a:pPr marL="0" indent="0">
              <a:buNone/>
            </a:pPr>
            <a:endParaRPr lang="en-US" dirty="0"/>
          </a:p>
          <a:p>
            <a:pPr marL="788670" lvl="1" indent="-514350">
              <a:buFont typeface="+mj-lt"/>
              <a:buAutoNum type="romanUcPeriod"/>
            </a:pPr>
            <a:r>
              <a:rPr lang="en-US" dirty="0"/>
              <a:t> -1, if the operation could not be performed (error)</a:t>
            </a:r>
          </a:p>
          <a:p>
            <a:pPr marL="788670" lvl="1" indent="-514350">
              <a:buFont typeface="+mj-lt"/>
              <a:buAutoNum type="romanUcPeriod"/>
            </a:pPr>
            <a:r>
              <a:rPr lang="en-US" dirty="0"/>
              <a:t> 0, in the son's code</a:t>
            </a:r>
          </a:p>
          <a:p>
            <a:pPr marL="788670" lvl="1" indent="-514350">
              <a:buFont typeface="+mj-lt"/>
              <a:buAutoNum type="romanUcPeriod"/>
            </a:pPr>
            <a:r>
              <a:rPr lang="en-US" dirty="0"/>
              <a:t> </a:t>
            </a:r>
            <a:r>
              <a:rPr lang="en-US" dirty="0" err="1"/>
              <a:t>pid</a:t>
            </a:r>
            <a:r>
              <a:rPr lang="en-US" dirty="0"/>
              <a:t>, in the parent code, where </a:t>
            </a:r>
            <a:r>
              <a:rPr lang="en-US" dirty="0" err="1"/>
              <a:t>pid</a:t>
            </a:r>
            <a:r>
              <a:rPr lang="en-US" dirty="0"/>
              <a:t> is the process identifier of the newly created son.</a:t>
            </a:r>
          </a:p>
          <a:p>
            <a:pPr marL="731520" lvl="1" indent="-457200">
              <a:buFont typeface="+mj-lt"/>
              <a:buAutoNum type="romanUcPeriod"/>
            </a:pPr>
            <a:endParaRPr lang="en-US" dirty="0"/>
          </a:p>
          <a:p>
            <a:pPr marL="731520" lvl="1" indent="-457200">
              <a:buFont typeface="+mj-lt"/>
              <a:buAutoNum type="romanUcPeriod"/>
            </a:pPr>
            <a:endParaRPr lang="en-US" dirty="0"/>
          </a:p>
        </p:txBody>
      </p:sp>
      <p:pic>
        <p:nvPicPr>
          <p:cNvPr id="4" name="Picture 3">
            <a:extLst>
              <a:ext uri="{FF2B5EF4-FFF2-40B4-BE49-F238E27FC236}">
                <a16:creationId xmlns:a16="http://schemas.microsoft.com/office/drawing/2014/main" id="{B9AB0953-435F-434C-8F84-79C4FC733FEC}"/>
              </a:ext>
            </a:extLst>
          </p:cNvPr>
          <p:cNvPicPr>
            <a:picLocks noChangeAspect="1"/>
          </p:cNvPicPr>
          <p:nvPr/>
        </p:nvPicPr>
        <p:blipFill>
          <a:blip r:embed="rId2"/>
          <a:stretch>
            <a:fillRect/>
          </a:stretch>
        </p:blipFill>
        <p:spPr>
          <a:xfrm>
            <a:off x="1979612" y="3581400"/>
            <a:ext cx="7239000" cy="1060339"/>
          </a:xfrm>
          <a:prstGeom prst="rect">
            <a:avLst/>
          </a:prstGeom>
        </p:spPr>
      </p:pic>
    </p:spTree>
    <p:extLst>
      <p:ext uri="{BB962C8B-B14F-4D97-AF65-F5344CB8AC3E}">
        <p14:creationId xmlns:p14="http://schemas.microsoft.com/office/powerpoint/2010/main" val="1914793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70D8E-7148-48E0-8198-F8F12B2DE761}"/>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482A834F-A58C-42E1-89FF-6D35900ACE54}"/>
              </a:ext>
            </a:extLst>
          </p:cNvPr>
          <p:cNvSpPr>
            <a:spLocks noGrp="1"/>
          </p:cNvSpPr>
          <p:nvPr>
            <p:ph idx="1"/>
          </p:nvPr>
        </p:nvSpPr>
        <p:spPr/>
        <p:txBody>
          <a:bodyPr>
            <a:normAutofit/>
          </a:bodyPr>
          <a:lstStyle/>
          <a:p>
            <a:pPr marL="0" indent="0">
              <a:buNone/>
            </a:pPr>
            <a:r>
              <a:rPr lang="en-US" dirty="0"/>
              <a:t>Therefore, a possible fork () calling scheme would be:</a:t>
            </a:r>
          </a:p>
        </p:txBody>
      </p:sp>
      <p:pic>
        <p:nvPicPr>
          <p:cNvPr id="5" name="Picture 4">
            <a:extLst>
              <a:ext uri="{FF2B5EF4-FFF2-40B4-BE49-F238E27FC236}">
                <a16:creationId xmlns:a16="http://schemas.microsoft.com/office/drawing/2014/main" id="{AD327FB9-9483-4034-98F9-60499A9E3B09}"/>
              </a:ext>
            </a:extLst>
          </p:cNvPr>
          <p:cNvPicPr>
            <a:picLocks noChangeAspect="1"/>
          </p:cNvPicPr>
          <p:nvPr/>
        </p:nvPicPr>
        <p:blipFill>
          <a:blip r:embed="rId2"/>
          <a:stretch>
            <a:fillRect/>
          </a:stretch>
        </p:blipFill>
        <p:spPr>
          <a:xfrm>
            <a:off x="4413249" y="2562225"/>
            <a:ext cx="3362325" cy="3609975"/>
          </a:xfrm>
          <a:prstGeom prst="rect">
            <a:avLst/>
          </a:prstGeom>
        </p:spPr>
      </p:pic>
    </p:spTree>
    <p:extLst>
      <p:ext uri="{BB962C8B-B14F-4D97-AF65-F5344CB8AC3E}">
        <p14:creationId xmlns:p14="http://schemas.microsoft.com/office/powerpoint/2010/main" val="2939506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775D7-3FEB-4896-9181-B27BBB95DC13}"/>
              </a:ext>
            </a:extLst>
          </p:cNvPr>
          <p:cNvSpPr>
            <a:spLocks noGrp="1"/>
          </p:cNvSpPr>
          <p:nvPr>
            <p:ph type="title"/>
          </p:nvPr>
        </p:nvSpPr>
        <p:spPr/>
        <p:txBody>
          <a:bodyPr/>
          <a:lstStyle/>
          <a:p>
            <a:r>
              <a:rPr lang="en-US" dirty="0"/>
              <a:t>The wait () and </a:t>
            </a:r>
            <a:r>
              <a:rPr lang="en-US" dirty="0" err="1"/>
              <a:t>waitpid</a:t>
            </a:r>
            <a:r>
              <a:rPr lang="en-US" dirty="0"/>
              <a:t> () functions</a:t>
            </a:r>
            <a:endParaRPr lang="en-GB" dirty="0"/>
          </a:p>
        </p:txBody>
      </p:sp>
      <p:pic>
        <p:nvPicPr>
          <p:cNvPr id="4" name="Content Placeholder 3">
            <a:extLst>
              <a:ext uri="{FF2B5EF4-FFF2-40B4-BE49-F238E27FC236}">
                <a16:creationId xmlns:a16="http://schemas.microsoft.com/office/drawing/2014/main" id="{0535112F-0DA6-4112-9DEB-E73D26F55CD7}"/>
              </a:ext>
            </a:extLst>
          </p:cNvPr>
          <p:cNvPicPr>
            <a:picLocks noGrp="1" noChangeAspect="1"/>
          </p:cNvPicPr>
          <p:nvPr>
            <p:ph idx="1"/>
          </p:nvPr>
        </p:nvPicPr>
        <p:blipFill>
          <a:blip r:embed="rId2"/>
          <a:stretch>
            <a:fillRect/>
          </a:stretch>
        </p:blipFill>
        <p:spPr>
          <a:xfrm>
            <a:off x="3036887" y="1676400"/>
            <a:ext cx="6115050" cy="1476375"/>
          </a:xfrm>
          <a:prstGeom prst="rect">
            <a:avLst/>
          </a:prstGeom>
        </p:spPr>
      </p:pic>
      <p:sp>
        <p:nvSpPr>
          <p:cNvPr id="5" name="TextBox 4">
            <a:extLst>
              <a:ext uri="{FF2B5EF4-FFF2-40B4-BE49-F238E27FC236}">
                <a16:creationId xmlns:a16="http://schemas.microsoft.com/office/drawing/2014/main" id="{8F46E01D-106E-4088-91B2-AE5694F76551}"/>
              </a:ext>
            </a:extLst>
          </p:cNvPr>
          <p:cNvSpPr txBox="1"/>
          <p:nvPr/>
        </p:nvSpPr>
        <p:spPr>
          <a:xfrm>
            <a:off x="1522414" y="3276600"/>
            <a:ext cx="8991598" cy="2751522"/>
          </a:xfrm>
          <a:prstGeom prst="rect">
            <a:avLst/>
          </a:prstGeom>
          <a:noFill/>
        </p:spPr>
        <p:txBody>
          <a:bodyPr wrap="square" rtlCol="0">
            <a:spAutoFit/>
          </a:bodyPr>
          <a:lstStyle/>
          <a:p>
            <a:pPr marL="342900" indent="-342900">
              <a:lnSpc>
                <a:spcPct val="90000"/>
              </a:lnSpc>
              <a:buFont typeface="Arial" panose="020B0604020202020204" pitchFamily="34" charset="0"/>
              <a:buChar char="•"/>
            </a:pPr>
            <a:r>
              <a:rPr lang="en-US" sz="2400" dirty="0"/>
              <a:t>The wait() function is used to wait for the end of one child and take over the value returned by it.</a:t>
            </a:r>
          </a:p>
          <a:p>
            <a:pPr marL="342900" indent="-342900">
              <a:lnSpc>
                <a:spcPct val="90000"/>
              </a:lnSpc>
              <a:buFont typeface="Arial" panose="020B0604020202020204" pitchFamily="34" charset="0"/>
              <a:buChar char="•"/>
            </a:pPr>
            <a:r>
              <a:rPr lang="en-US" sz="2400" dirty="0"/>
              <a:t> The </a:t>
            </a:r>
            <a:r>
              <a:rPr lang="en-US" sz="2400" dirty="0" err="1"/>
              <a:t>wstatus</a:t>
            </a:r>
            <a:r>
              <a:rPr lang="en-US" sz="2400" dirty="0"/>
              <a:t> parameter is used to evaluate the returned value, using some specially defined macros (see the man pages corresponding to the wait() and </a:t>
            </a:r>
            <a:r>
              <a:rPr lang="en-US" sz="2400" dirty="0" err="1"/>
              <a:t>waitpid</a:t>
            </a:r>
            <a:r>
              <a:rPr lang="en-US" sz="2400" dirty="0"/>
              <a:t>() functions). </a:t>
            </a:r>
          </a:p>
          <a:p>
            <a:pPr marL="342900" indent="-342900">
              <a:lnSpc>
                <a:spcPct val="90000"/>
              </a:lnSpc>
              <a:buFont typeface="Arial" panose="020B0604020202020204" pitchFamily="34" charset="0"/>
              <a:buChar char="•"/>
            </a:pPr>
            <a:r>
              <a:rPr lang="en-US" sz="2400" dirty="0"/>
              <a:t> The </a:t>
            </a:r>
            <a:r>
              <a:rPr lang="en-US" sz="2400" dirty="0" err="1"/>
              <a:t>waitpid</a:t>
            </a:r>
            <a:r>
              <a:rPr lang="en-US" sz="2400" dirty="0"/>
              <a:t>() function is like wait (), but waits for the completion of a given process, while wait () waits for the end of any child of the current process. </a:t>
            </a:r>
            <a:endParaRPr lang="en-GB" sz="2400" dirty="0"/>
          </a:p>
        </p:txBody>
      </p:sp>
    </p:spTree>
    <p:extLst>
      <p:ext uri="{BB962C8B-B14F-4D97-AF65-F5344CB8AC3E}">
        <p14:creationId xmlns:p14="http://schemas.microsoft.com/office/powerpoint/2010/main" val="4123260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E81BC-9F1E-4B3D-BAE5-B1DDB7832353}"/>
              </a:ext>
            </a:extLst>
          </p:cNvPr>
          <p:cNvSpPr>
            <a:spLocks noGrp="1"/>
          </p:cNvSpPr>
          <p:nvPr>
            <p:ph type="title"/>
          </p:nvPr>
        </p:nvSpPr>
        <p:spPr/>
        <p:txBody>
          <a:bodyPr/>
          <a:lstStyle/>
          <a:p>
            <a:r>
              <a:rPr lang="en-US" dirty="0"/>
              <a:t>The wait () and </a:t>
            </a:r>
            <a:r>
              <a:rPr lang="en-US" dirty="0" err="1"/>
              <a:t>waitpid</a:t>
            </a:r>
            <a:r>
              <a:rPr lang="en-US" dirty="0"/>
              <a:t> () functions</a:t>
            </a:r>
            <a:endParaRPr lang="en-GB" dirty="0"/>
          </a:p>
        </p:txBody>
      </p:sp>
      <p:sp>
        <p:nvSpPr>
          <p:cNvPr id="3" name="Content Placeholder 2">
            <a:extLst>
              <a:ext uri="{FF2B5EF4-FFF2-40B4-BE49-F238E27FC236}">
                <a16:creationId xmlns:a16="http://schemas.microsoft.com/office/drawing/2014/main" id="{C9E4A794-3C52-4153-9463-0F23389591AE}"/>
              </a:ext>
            </a:extLst>
          </p:cNvPr>
          <p:cNvSpPr>
            <a:spLocks noGrp="1"/>
          </p:cNvSpPr>
          <p:nvPr>
            <p:ph idx="1"/>
          </p:nvPr>
        </p:nvSpPr>
        <p:spPr>
          <a:xfrm>
            <a:off x="1522414" y="1905000"/>
            <a:ext cx="5333998" cy="4267200"/>
          </a:xfrm>
        </p:spPr>
        <p:txBody>
          <a:bodyPr>
            <a:normAutofit lnSpcReduction="10000"/>
          </a:bodyPr>
          <a:lstStyle/>
          <a:p>
            <a:r>
              <a:rPr lang="en-US" dirty="0"/>
              <a:t> It is mandatory that the status of the processes be taken over after their completion, so that the functions in this category are not optional.</a:t>
            </a:r>
          </a:p>
          <a:p>
            <a:r>
              <a:rPr lang="en-US" dirty="0"/>
              <a:t> The fork() function creates a process identical to the parent process.</a:t>
            </a:r>
          </a:p>
          <a:p>
            <a:r>
              <a:rPr lang="en-US" dirty="0"/>
              <a:t> To create a new process running a different program than the parent program, this function will be used in conjunction with one of the system calls of type exec(): </a:t>
            </a:r>
            <a:r>
              <a:rPr lang="en-US" dirty="0" err="1"/>
              <a:t>execl</a:t>
            </a:r>
            <a:r>
              <a:rPr lang="en-US" dirty="0"/>
              <a:t>(), </a:t>
            </a:r>
            <a:r>
              <a:rPr lang="en-US" dirty="0" err="1"/>
              <a:t>execlp</a:t>
            </a:r>
            <a:r>
              <a:rPr lang="en-US" dirty="0"/>
              <a:t>(), </a:t>
            </a:r>
            <a:r>
              <a:rPr lang="en-US" dirty="0" err="1"/>
              <a:t>execv</a:t>
            </a:r>
            <a:r>
              <a:rPr lang="en-US" dirty="0"/>
              <a:t>(), </a:t>
            </a:r>
            <a:r>
              <a:rPr lang="en-US" dirty="0" err="1"/>
              <a:t>execvp</a:t>
            </a:r>
            <a:r>
              <a:rPr lang="en-US" dirty="0"/>
              <a:t>(), </a:t>
            </a:r>
            <a:r>
              <a:rPr lang="en-US" dirty="0" err="1"/>
              <a:t>execle</a:t>
            </a:r>
            <a:r>
              <a:rPr lang="en-US" dirty="0"/>
              <a:t>(), </a:t>
            </a:r>
            <a:r>
              <a:rPr lang="en-US" dirty="0" err="1"/>
              <a:t>execvpe</a:t>
            </a:r>
            <a:r>
              <a:rPr lang="en-US" dirty="0"/>
              <a:t>().</a:t>
            </a:r>
            <a:endParaRPr lang="en-GB" dirty="0"/>
          </a:p>
        </p:txBody>
      </p:sp>
      <p:pic>
        <p:nvPicPr>
          <p:cNvPr id="4" name="Picture 3">
            <a:extLst>
              <a:ext uri="{FF2B5EF4-FFF2-40B4-BE49-F238E27FC236}">
                <a16:creationId xmlns:a16="http://schemas.microsoft.com/office/drawing/2014/main" id="{8E0CEEAE-F26B-4F9B-8F24-987826992395}"/>
              </a:ext>
            </a:extLst>
          </p:cNvPr>
          <p:cNvPicPr>
            <a:picLocks noChangeAspect="1"/>
          </p:cNvPicPr>
          <p:nvPr/>
        </p:nvPicPr>
        <p:blipFill>
          <a:blip r:embed="rId2"/>
          <a:stretch>
            <a:fillRect/>
          </a:stretch>
        </p:blipFill>
        <p:spPr>
          <a:xfrm>
            <a:off x="6856412" y="2590800"/>
            <a:ext cx="4936656" cy="2362200"/>
          </a:xfrm>
          <a:prstGeom prst="rect">
            <a:avLst/>
          </a:prstGeom>
        </p:spPr>
      </p:pic>
    </p:spTree>
    <p:extLst>
      <p:ext uri="{BB962C8B-B14F-4D97-AF65-F5344CB8AC3E}">
        <p14:creationId xmlns:p14="http://schemas.microsoft.com/office/powerpoint/2010/main" val="2603321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3FC079B0-89A4-453E-A6D4-3550CE96C00A}"/>
              </a:ext>
            </a:extLst>
          </p:cNvPr>
          <p:cNvSpPr>
            <a:spLocks noGrp="1"/>
          </p:cNvSpPr>
          <p:nvPr>
            <p:ph idx="1"/>
          </p:nvPr>
        </p:nvSpPr>
        <p:spPr/>
        <p:txBody>
          <a:bodyPr/>
          <a:lstStyle/>
          <a:p>
            <a:r>
              <a:rPr lang="en-US" dirty="0"/>
              <a:t> All these functions receive as a parameter a file name that represents an executable program and executes the program.</a:t>
            </a:r>
          </a:p>
          <a:p>
            <a:r>
              <a:rPr lang="en-US" dirty="0"/>
              <a:t> The program will be launched so that the code, data and stack of the process calling exec() will be overwritten, so that, immediately after this call, the initial program will no longer exist in memory.</a:t>
            </a:r>
          </a:p>
          <a:p>
            <a:r>
              <a:rPr lang="en-US" dirty="0"/>
              <a:t> The process will, however, remain identified by the same number (PID) and will inherit all possible redirects made previously on the file descriptors (for example standard input and output).</a:t>
            </a:r>
          </a:p>
          <a:p>
            <a:r>
              <a:rPr lang="en-US" dirty="0"/>
              <a:t> It will also maintain the parent-child relationship with the process that called fork().</a:t>
            </a:r>
            <a:endParaRPr lang="en-GB" dirty="0"/>
          </a:p>
        </p:txBody>
      </p:sp>
    </p:spTree>
    <p:extLst>
      <p:ext uri="{BB962C8B-B14F-4D97-AF65-F5344CB8AC3E}">
        <p14:creationId xmlns:p14="http://schemas.microsoft.com/office/powerpoint/2010/main" val="1335008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696F4-DF1C-4F17-A811-980E9B87C7AC}"/>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EC4E35D-B32A-4306-A9D6-B4E4BCFADA69}"/>
              </a:ext>
            </a:extLst>
          </p:cNvPr>
          <p:cNvSpPr>
            <a:spLocks noGrp="1"/>
          </p:cNvSpPr>
          <p:nvPr>
            <p:ph idx="1"/>
          </p:nvPr>
        </p:nvSpPr>
        <p:spPr/>
        <p:txBody>
          <a:bodyPr/>
          <a:lstStyle/>
          <a:p>
            <a:r>
              <a:rPr lang="en-US" dirty="0"/>
              <a:t> The only situation in which the calling process returns from the call of the exec() function is the one in which the operation could not be performed, in which case the function returns an error code (-1).</a:t>
            </a:r>
          </a:p>
          <a:p>
            <a:r>
              <a:rPr lang="en-US" dirty="0"/>
              <a:t> Consequently, launching a program from a disk in a separate process is done by calling fork() to create the new process, after which in the portion of code executed by the son, one of the exec() functions will be called.</a:t>
            </a:r>
            <a:endParaRPr lang="en-US" b="1" u="sng" dirty="0"/>
          </a:p>
          <a:p>
            <a:pPr marL="0" indent="0">
              <a:buNone/>
            </a:pPr>
            <a:r>
              <a:rPr lang="en-US" b="1" u="sng" dirty="0"/>
              <a:t>Note: refer to the manual pages corresponding to these functions</a:t>
            </a:r>
            <a:endParaRPr lang="en-GB" b="1" u="sng" dirty="0"/>
          </a:p>
        </p:txBody>
      </p:sp>
    </p:spTree>
    <p:extLst>
      <p:ext uri="{BB962C8B-B14F-4D97-AF65-F5344CB8AC3E}">
        <p14:creationId xmlns:p14="http://schemas.microsoft.com/office/powerpoint/2010/main" val="3329449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2D7DF-11A4-484D-B075-49F3785AB0B4}"/>
              </a:ext>
            </a:extLst>
          </p:cNvPr>
          <p:cNvSpPr>
            <a:spLocks noGrp="1"/>
          </p:cNvSpPr>
          <p:nvPr>
            <p:ph type="title"/>
          </p:nvPr>
        </p:nvSpPr>
        <p:spPr/>
        <p:txBody>
          <a:bodyPr>
            <a:normAutofit/>
          </a:bodyPr>
          <a:lstStyle/>
          <a:p>
            <a:r>
              <a:rPr lang="en-US" dirty="0"/>
              <a:t>The system() and </a:t>
            </a:r>
            <a:r>
              <a:rPr lang="en-US" dirty="0" err="1"/>
              <a:t>vfork</a:t>
            </a:r>
            <a:r>
              <a:rPr lang="en-US" dirty="0"/>
              <a:t>() functions</a:t>
            </a:r>
            <a:endParaRPr lang="en-GB" dirty="0"/>
          </a:p>
        </p:txBody>
      </p:sp>
      <p:sp>
        <p:nvSpPr>
          <p:cNvPr id="3" name="Content Placeholder 2">
            <a:extLst>
              <a:ext uri="{FF2B5EF4-FFF2-40B4-BE49-F238E27FC236}">
                <a16:creationId xmlns:a16="http://schemas.microsoft.com/office/drawing/2014/main" id="{9EE7EBEC-6B1B-4159-A3CA-1CADF0411AA3}"/>
              </a:ext>
            </a:extLst>
          </p:cNvPr>
          <p:cNvSpPr>
            <a:spLocks noGrp="1"/>
          </p:cNvSpPr>
          <p:nvPr>
            <p:ph idx="1"/>
          </p:nvPr>
        </p:nvSpPr>
        <p:spPr>
          <a:xfrm>
            <a:off x="1522411" y="1905000"/>
            <a:ext cx="9144000" cy="4267200"/>
          </a:xfrm>
        </p:spPr>
        <p:txBody>
          <a:bodyPr>
            <a:normAutofit fontScale="85000" lnSpcReduction="20000"/>
          </a:bodyPr>
          <a:lstStyle/>
          <a:p>
            <a:r>
              <a:rPr lang="en-US" dirty="0"/>
              <a:t>Launches a program on the disk in execution, using a fork() call, followed by exec(), together with </a:t>
            </a:r>
            <a:r>
              <a:rPr lang="en-US" dirty="0" err="1"/>
              <a:t>waitpid</a:t>
            </a:r>
            <a:r>
              <a:rPr lang="en-US" dirty="0"/>
              <a:t>() in the parent. </a:t>
            </a:r>
          </a:p>
          <a:p>
            <a:endParaRPr lang="en-US" dirty="0"/>
          </a:p>
          <a:p>
            <a:endParaRPr lang="en-US" dirty="0"/>
          </a:p>
          <a:p>
            <a:r>
              <a:rPr lang="en-US" dirty="0"/>
              <a:t> Creates a new process, just like fork (), but does not completely copy the parent's address space to the child.</a:t>
            </a:r>
          </a:p>
          <a:p>
            <a:endParaRPr lang="en-US" dirty="0"/>
          </a:p>
          <a:p>
            <a:endParaRPr lang="en-US" dirty="0"/>
          </a:p>
          <a:p>
            <a:r>
              <a:rPr lang="en-US" dirty="0"/>
              <a:t> It is used in conjunction with exec() and has the advantage that it does not consume the necessary time for copying operations which would be useless anyway if you immediately call exec() (anyway, the child process will be overwritten with the program taken from disk ).</a:t>
            </a:r>
            <a:endParaRPr lang="en-GB" dirty="0"/>
          </a:p>
        </p:txBody>
      </p:sp>
      <p:pic>
        <p:nvPicPr>
          <p:cNvPr id="6" name="Picture 5">
            <a:extLst>
              <a:ext uri="{FF2B5EF4-FFF2-40B4-BE49-F238E27FC236}">
                <a16:creationId xmlns:a16="http://schemas.microsoft.com/office/drawing/2014/main" id="{98354BCE-51A4-4B57-A766-4A869197DBA7}"/>
              </a:ext>
            </a:extLst>
          </p:cNvPr>
          <p:cNvPicPr>
            <a:picLocks noChangeAspect="1"/>
          </p:cNvPicPr>
          <p:nvPr/>
        </p:nvPicPr>
        <p:blipFill>
          <a:blip r:embed="rId2"/>
          <a:stretch>
            <a:fillRect/>
          </a:stretch>
        </p:blipFill>
        <p:spPr>
          <a:xfrm>
            <a:off x="4329903" y="2458745"/>
            <a:ext cx="3529015" cy="862648"/>
          </a:xfrm>
          <a:prstGeom prst="rect">
            <a:avLst/>
          </a:prstGeom>
        </p:spPr>
      </p:pic>
      <p:pic>
        <p:nvPicPr>
          <p:cNvPr id="7" name="Picture 6">
            <a:extLst>
              <a:ext uri="{FF2B5EF4-FFF2-40B4-BE49-F238E27FC236}">
                <a16:creationId xmlns:a16="http://schemas.microsoft.com/office/drawing/2014/main" id="{BE85055B-254D-49B4-A472-1539B224FE33}"/>
              </a:ext>
            </a:extLst>
          </p:cNvPr>
          <p:cNvPicPr>
            <a:picLocks noChangeAspect="1"/>
          </p:cNvPicPr>
          <p:nvPr/>
        </p:nvPicPr>
        <p:blipFill>
          <a:blip r:embed="rId3"/>
          <a:stretch>
            <a:fillRect/>
          </a:stretch>
        </p:blipFill>
        <p:spPr>
          <a:xfrm>
            <a:off x="4837112" y="3930993"/>
            <a:ext cx="2514600" cy="876167"/>
          </a:xfrm>
          <a:prstGeom prst="rect">
            <a:avLst/>
          </a:prstGeom>
        </p:spPr>
      </p:pic>
    </p:spTree>
    <p:extLst>
      <p:ext uri="{BB962C8B-B14F-4D97-AF65-F5344CB8AC3E}">
        <p14:creationId xmlns:p14="http://schemas.microsoft.com/office/powerpoint/2010/main" val="2851394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9CD03-5A16-4BE5-9261-34587553BD3D}"/>
              </a:ext>
            </a:extLst>
          </p:cNvPr>
          <p:cNvSpPr>
            <a:spLocks noGrp="1"/>
          </p:cNvSpPr>
          <p:nvPr>
            <p:ph type="title"/>
          </p:nvPr>
        </p:nvSpPr>
        <p:spPr/>
        <p:txBody>
          <a:bodyPr/>
          <a:lstStyle/>
          <a:p>
            <a:r>
              <a:rPr lang="en-US" dirty="0"/>
              <a:t>Other functions for working with processes</a:t>
            </a:r>
            <a:endParaRPr lang="en-GB" dirty="0"/>
          </a:p>
        </p:txBody>
      </p:sp>
      <p:pic>
        <p:nvPicPr>
          <p:cNvPr id="5" name="Content Placeholder 4">
            <a:extLst>
              <a:ext uri="{FF2B5EF4-FFF2-40B4-BE49-F238E27FC236}">
                <a16:creationId xmlns:a16="http://schemas.microsoft.com/office/drawing/2014/main" id="{6801015E-8C7D-491F-84EC-40E08C81F634}"/>
              </a:ext>
            </a:extLst>
          </p:cNvPr>
          <p:cNvPicPr>
            <a:picLocks noGrp="1" noChangeAspect="1"/>
          </p:cNvPicPr>
          <p:nvPr>
            <p:ph idx="1"/>
          </p:nvPr>
        </p:nvPicPr>
        <p:blipFill>
          <a:blip r:embed="rId2"/>
          <a:stretch>
            <a:fillRect/>
          </a:stretch>
        </p:blipFill>
        <p:spPr>
          <a:xfrm>
            <a:off x="2436812" y="2190750"/>
            <a:ext cx="2705100" cy="1219200"/>
          </a:xfrm>
          <a:prstGeom prst="rect">
            <a:avLst/>
          </a:prstGeom>
        </p:spPr>
      </p:pic>
      <p:pic>
        <p:nvPicPr>
          <p:cNvPr id="6" name="Picture 5">
            <a:extLst>
              <a:ext uri="{FF2B5EF4-FFF2-40B4-BE49-F238E27FC236}">
                <a16:creationId xmlns:a16="http://schemas.microsoft.com/office/drawing/2014/main" id="{D6F35413-7287-44E6-B73B-0C898A3D3A48}"/>
              </a:ext>
            </a:extLst>
          </p:cNvPr>
          <p:cNvPicPr>
            <a:picLocks noChangeAspect="1"/>
          </p:cNvPicPr>
          <p:nvPr/>
        </p:nvPicPr>
        <p:blipFill>
          <a:blip r:embed="rId3"/>
          <a:stretch>
            <a:fillRect/>
          </a:stretch>
        </p:blipFill>
        <p:spPr>
          <a:xfrm>
            <a:off x="6399212" y="2190750"/>
            <a:ext cx="2752725" cy="1238250"/>
          </a:xfrm>
          <a:prstGeom prst="rect">
            <a:avLst/>
          </a:prstGeom>
        </p:spPr>
      </p:pic>
      <p:sp>
        <p:nvSpPr>
          <p:cNvPr id="7" name="TextBox 6">
            <a:extLst>
              <a:ext uri="{FF2B5EF4-FFF2-40B4-BE49-F238E27FC236}">
                <a16:creationId xmlns:a16="http://schemas.microsoft.com/office/drawing/2014/main" id="{3DE34A1B-8BB0-48D3-B89A-AC4FC259BCBF}"/>
              </a:ext>
            </a:extLst>
          </p:cNvPr>
          <p:cNvSpPr txBox="1"/>
          <p:nvPr/>
        </p:nvSpPr>
        <p:spPr>
          <a:xfrm>
            <a:off x="1674812" y="3518770"/>
            <a:ext cx="9296400" cy="2086725"/>
          </a:xfrm>
          <a:prstGeom prst="rect">
            <a:avLst/>
          </a:prstGeom>
          <a:noFill/>
        </p:spPr>
        <p:txBody>
          <a:bodyPr wrap="square" rtlCol="0">
            <a:spAutoFit/>
          </a:bodyPr>
          <a:lstStyle/>
          <a:p>
            <a:pPr marL="342900" indent="-342900">
              <a:lnSpc>
                <a:spcPct val="90000"/>
              </a:lnSpc>
              <a:buFont typeface="Arial" panose="020B0604020202020204" pitchFamily="34" charset="0"/>
              <a:buChar char="•"/>
            </a:pPr>
            <a:r>
              <a:rPr lang="en-US" sz="2400" dirty="0" err="1"/>
              <a:t>pid_t</a:t>
            </a:r>
            <a:r>
              <a:rPr lang="en-US" sz="2400" dirty="0"/>
              <a:t> </a:t>
            </a:r>
            <a:r>
              <a:rPr lang="en-US" sz="2400" dirty="0" err="1"/>
              <a:t>getpid</a:t>
            </a:r>
            <a:r>
              <a:rPr lang="en-US" sz="2400" dirty="0"/>
              <a:t>() - returns the PID of the current process</a:t>
            </a:r>
          </a:p>
          <a:p>
            <a:pPr marL="342900" indent="-342900">
              <a:lnSpc>
                <a:spcPct val="90000"/>
              </a:lnSpc>
              <a:buFont typeface="Arial" panose="020B0604020202020204" pitchFamily="34" charset="0"/>
              <a:buChar char="•"/>
            </a:pPr>
            <a:r>
              <a:rPr lang="en-US" sz="2400" dirty="0" err="1"/>
              <a:t>pid_t</a:t>
            </a:r>
            <a:r>
              <a:rPr lang="en-US" sz="2400" dirty="0"/>
              <a:t> </a:t>
            </a:r>
            <a:r>
              <a:rPr lang="en-US" sz="2400" dirty="0" err="1"/>
              <a:t>getppid</a:t>
            </a:r>
            <a:r>
              <a:rPr lang="en-US" sz="2400" dirty="0"/>
              <a:t>() - returns the PID of the parent of the current process</a:t>
            </a:r>
          </a:p>
          <a:p>
            <a:pPr marL="342900" indent="-342900">
              <a:lnSpc>
                <a:spcPct val="90000"/>
              </a:lnSpc>
              <a:buFont typeface="Arial" panose="020B0604020202020204" pitchFamily="34" charset="0"/>
              <a:buChar char="•"/>
            </a:pPr>
            <a:r>
              <a:rPr lang="en-US" sz="2400" dirty="0" err="1"/>
              <a:t>uid_t</a:t>
            </a:r>
            <a:r>
              <a:rPr lang="en-US" sz="2400" dirty="0"/>
              <a:t> </a:t>
            </a:r>
            <a:r>
              <a:rPr lang="en-US" sz="2400" dirty="0" err="1"/>
              <a:t>getuid</a:t>
            </a:r>
            <a:r>
              <a:rPr lang="en-US" sz="2400" dirty="0"/>
              <a:t>() - returns the identifier of the user who launched the current process</a:t>
            </a:r>
          </a:p>
          <a:p>
            <a:pPr marL="342900" indent="-342900">
              <a:lnSpc>
                <a:spcPct val="90000"/>
              </a:lnSpc>
              <a:buFont typeface="Arial" panose="020B0604020202020204" pitchFamily="34" charset="0"/>
              <a:buChar char="•"/>
            </a:pPr>
            <a:r>
              <a:rPr lang="en-US" sz="2400" dirty="0" err="1"/>
              <a:t>gid_t</a:t>
            </a:r>
            <a:r>
              <a:rPr lang="en-US" sz="2400" dirty="0"/>
              <a:t> </a:t>
            </a:r>
            <a:r>
              <a:rPr lang="en-US" sz="2400" dirty="0" err="1"/>
              <a:t>getgid</a:t>
            </a:r>
            <a:r>
              <a:rPr lang="en-US" sz="2400" dirty="0"/>
              <a:t>() - returns the identifier of the user group that launched the current process</a:t>
            </a:r>
            <a:endParaRPr lang="en-GB" sz="2400" dirty="0"/>
          </a:p>
        </p:txBody>
      </p:sp>
    </p:spTree>
    <p:extLst>
      <p:ext uri="{BB962C8B-B14F-4D97-AF65-F5344CB8AC3E}">
        <p14:creationId xmlns:p14="http://schemas.microsoft.com/office/powerpoint/2010/main" val="991856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B9D8-7F3D-4479-8E3E-CD53D9CCA8A9}"/>
              </a:ext>
            </a:extLst>
          </p:cNvPr>
          <p:cNvSpPr>
            <a:spLocks noGrp="1"/>
          </p:cNvSpPr>
          <p:nvPr>
            <p:ph type="title"/>
          </p:nvPr>
        </p:nvSpPr>
        <p:spPr/>
        <p:txBody>
          <a:bodyPr/>
          <a:lstStyle/>
          <a:p>
            <a:r>
              <a:rPr lang="en-GB" dirty="0"/>
              <a:t>Command line process management</a:t>
            </a:r>
          </a:p>
        </p:txBody>
      </p:sp>
      <p:sp>
        <p:nvSpPr>
          <p:cNvPr id="3" name="Content Placeholder 2">
            <a:extLst>
              <a:ext uri="{FF2B5EF4-FFF2-40B4-BE49-F238E27FC236}">
                <a16:creationId xmlns:a16="http://schemas.microsoft.com/office/drawing/2014/main" id="{439DB68E-FF66-4159-B188-29EE66D56F46}"/>
              </a:ext>
            </a:extLst>
          </p:cNvPr>
          <p:cNvSpPr>
            <a:spLocks noGrp="1"/>
          </p:cNvSpPr>
          <p:nvPr>
            <p:ph idx="1"/>
          </p:nvPr>
        </p:nvSpPr>
        <p:spPr/>
        <p:txBody>
          <a:bodyPr/>
          <a:lstStyle/>
          <a:p>
            <a:r>
              <a:rPr lang="en-US" dirty="0"/>
              <a:t> The UNIX operating system has some very useful commands related to processes:</a:t>
            </a:r>
          </a:p>
          <a:p>
            <a:pPr marL="731520" lvl="1" indent="-457200">
              <a:buFont typeface="+mj-lt"/>
              <a:buAutoNum type="arabicPeriod"/>
            </a:pPr>
            <a:r>
              <a:rPr lang="en-US" dirty="0"/>
              <a:t> </a:t>
            </a:r>
            <a:r>
              <a:rPr lang="en-US" dirty="0" err="1"/>
              <a:t>ps</a:t>
            </a:r>
            <a:r>
              <a:rPr lang="en-US" dirty="0"/>
              <a:t> - displays information about the processes currently running on the system</a:t>
            </a:r>
          </a:p>
          <a:p>
            <a:pPr marL="731520" lvl="1" indent="-457200">
              <a:buFont typeface="+mj-lt"/>
              <a:buAutoNum type="arabicPeriod"/>
            </a:pPr>
            <a:endParaRPr lang="en-US" dirty="0"/>
          </a:p>
          <a:p>
            <a:pPr marL="731520" lvl="1" indent="-457200">
              <a:buFont typeface="+mj-lt"/>
              <a:buAutoNum type="arabicPeriod"/>
            </a:pPr>
            <a:r>
              <a:rPr lang="en-US" dirty="0"/>
              <a:t>  kill - process signal - sends a signal to a process. For example, the kill -9 123 command will end</a:t>
            </a:r>
            <a:r>
              <a:rPr lang="en-GB" dirty="0"/>
              <a:t> process number 123.</a:t>
            </a:r>
          </a:p>
          <a:p>
            <a:pPr marL="731520" lvl="1" indent="-457200">
              <a:buFont typeface="+mj-lt"/>
              <a:buAutoNum type="arabicPeriod"/>
            </a:pPr>
            <a:endParaRPr lang="en-GB" dirty="0"/>
          </a:p>
          <a:p>
            <a:pPr marL="731520" lvl="1" indent="-457200">
              <a:buFont typeface="+mj-lt"/>
              <a:buAutoNum type="arabicPeriod"/>
            </a:pPr>
            <a:endParaRPr lang="en-GB" dirty="0"/>
          </a:p>
          <a:p>
            <a:pPr marL="731520" lvl="1" indent="-457200">
              <a:buFont typeface="+mj-lt"/>
              <a:buAutoNum type="arabicPeriod"/>
            </a:pPr>
            <a:r>
              <a:rPr lang="en-GB" dirty="0"/>
              <a:t> </a:t>
            </a:r>
            <a:r>
              <a:rPr lang="en-US" dirty="0" err="1"/>
              <a:t>killall</a:t>
            </a:r>
            <a:r>
              <a:rPr lang="en-US" dirty="0"/>
              <a:t> -signal name - sends signal to all processes named name</a:t>
            </a:r>
          </a:p>
          <a:p>
            <a:pPr marL="274320" lvl="1" indent="0">
              <a:buNone/>
            </a:pPr>
            <a:endParaRPr lang="en-US" dirty="0"/>
          </a:p>
        </p:txBody>
      </p:sp>
      <p:pic>
        <p:nvPicPr>
          <p:cNvPr id="4" name="Picture 3">
            <a:extLst>
              <a:ext uri="{FF2B5EF4-FFF2-40B4-BE49-F238E27FC236}">
                <a16:creationId xmlns:a16="http://schemas.microsoft.com/office/drawing/2014/main" id="{0EB521D4-3B9B-423F-84D1-919C436C4010}"/>
              </a:ext>
            </a:extLst>
          </p:cNvPr>
          <p:cNvPicPr>
            <a:picLocks noChangeAspect="1"/>
          </p:cNvPicPr>
          <p:nvPr/>
        </p:nvPicPr>
        <p:blipFill>
          <a:blip r:embed="rId2"/>
          <a:stretch>
            <a:fillRect/>
          </a:stretch>
        </p:blipFill>
        <p:spPr>
          <a:xfrm>
            <a:off x="5322887" y="2971800"/>
            <a:ext cx="1543050" cy="400050"/>
          </a:xfrm>
          <a:prstGeom prst="rect">
            <a:avLst/>
          </a:prstGeom>
        </p:spPr>
      </p:pic>
      <p:pic>
        <p:nvPicPr>
          <p:cNvPr id="5" name="Picture 4">
            <a:extLst>
              <a:ext uri="{FF2B5EF4-FFF2-40B4-BE49-F238E27FC236}">
                <a16:creationId xmlns:a16="http://schemas.microsoft.com/office/drawing/2014/main" id="{9274ED0B-3B47-4ECC-A15E-05FBF744BEC3}"/>
              </a:ext>
            </a:extLst>
          </p:cNvPr>
          <p:cNvPicPr>
            <a:picLocks noChangeAspect="1"/>
          </p:cNvPicPr>
          <p:nvPr/>
        </p:nvPicPr>
        <p:blipFill>
          <a:blip r:embed="rId3"/>
          <a:stretch>
            <a:fillRect/>
          </a:stretch>
        </p:blipFill>
        <p:spPr>
          <a:xfrm>
            <a:off x="6551612" y="3733800"/>
            <a:ext cx="3381375" cy="981075"/>
          </a:xfrm>
          <a:prstGeom prst="rect">
            <a:avLst/>
          </a:prstGeom>
        </p:spPr>
      </p:pic>
      <p:pic>
        <p:nvPicPr>
          <p:cNvPr id="6" name="Picture 5">
            <a:extLst>
              <a:ext uri="{FF2B5EF4-FFF2-40B4-BE49-F238E27FC236}">
                <a16:creationId xmlns:a16="http://schemas.microsoft.com/office/drawing/2014/main" id="{87DB274D-484E-4349-8582-9DF115F922D4}"/>
              </a:ext>
            </a:extLst>
          </p:cNvPr>
          <p:cNvPicPr>
            <a:picLocks noChangeAspect="1"/>
          </p:cNvPicPr>
          <p:nvPr/>
        </p:nvPicPr>
        <p:blipFill>
          <a:blip r:embed="rId4"/>
          <a:stretch>
            <a:fillRect/>
          </a:stretch>
        </p:blipFill>
        <p:spPr>
          <a:xfrm>
            <a:off x="2360612" y="5014912"/>
            <a:ext cx="7858125" cy="1704975"/>
          </a:xfrm>
          <a:prstGeom prst="rect">
            <a:avLst/>
          </a:prstGeom>
        </p:spPr>
      </p:pic>
    </p:spTree>
    <p:extLst>
      <p:ext uri="{BB962C8B-B14F-4D97-AF65-F5344CB8AC3E}">
        <p14:creationId xmlns:p14="http://schemas.microsoft.com/office/powerpoint/2010/main" val="2244333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Basic concepts</a:t>
            </a:r>
          </a:p>
        </p:txBody>
      </p:sp>
      <p:sp>
        <p:nvSpPr>
          <p:cNvPr id="14" name="Content Placeholder 13"/>
          <p:cNvSpPr>
            <a:spLocks noGrp="1"/>
          </p:cNvSpPr>
          <p:nvPr>
            <p:ph idx="1"/>
          </p:nvPr>
        </p:nvSpPr>
        <p:spPr>
          <a:xfrm>
            <a:off x="1522414" y="1905000"/>
            <a:ext cx="9144000" cy="4648200"/>
          </a:xfrm>
        </p:spPr>
        <p:txBody>
          <a:bodyPr/>
          <a:lstStyle/>
          <a:p>
            <a:r>
              <a:rPr lang="en-US" dirty="0"/>
              <a:t> Any modern computer system can run several programs at the same time. </a:t>
            </a:r>
          </a:p>
          <a:p>
            <a:r>
              <a:rPr lang="en-US" dirty="0"/>
              <a:t> However, in most cases, the central processing unit (CPU) can only run one program at a time.</a:t>
            </a:r>
          </a:p>
          <a:p>
            <a:r>
              <a:rPr lang="en-US" dirty="0"/>
              <a:t> Therefore, the task of running several programs at the same time falls to the operating system.</a:t>
            </a:r>
          </a:p>
          <a:p>
            <a:r>
              <a:rPr lang="en-US" dirty="0"/>
              <a:t> The OS models the execution of programs, which viewed from the user's perspective, appear to take place in </a:t>
            </a:r>
            <a:r>
              <a:rPr lang="en-US" b="1" i="1" dirty="0"/>
              <a:t>parallel</a:t>
            </a:r>
            <a:r>
              <a:rPr lang="en-US" dirty="0"/>
              <a:t>. </a:t>
            </a:r>
          </a:p>
          <a:p>
            <a:r>
              <a:rPr lang="en-US" dirty="0"/>
              <a:t> There is, in fact, a </a:t>
            </a:r>
            <a:r>
              <a:rPr lang="en-US" b="1" i="1" dirty="0"/>
              <a:t>pseudo-parallelism</a:t>
            </a:r>
            <a:r>
              <a:rPr lang="en-US" dirty="0"/>
              <a:t>, through which the processor is allocated in turns to programs to be run.</a:t>
            </a: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EDF57-F9A5-4CD3-8958-5D090951C6D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D2481D6-A4E9-4AAE-89F6-7E3B5CDA733D}"/>
              </a:ext>
            </a:extLst>
          </p:cNvPr>
          <p:cNvSpPr>
            <a:spLocks noGrp="1"/>
          </p:cNvSpPr>
          <p:nvPr>
            <p:ph idx="1"/>
          </p:nvPr>
        </p:nvSpPr>
        <p:spPr/>
        <p:txBody>
          <a:bodyPr/>
          <a:lstStyle/>
          <a:p>
            <a:r>
              <a:rPr lang="en-US" dirty="0"/>
              <a:t> Explain the effect of the following code sequence.</a:t>
            </a:r>
          </a:p>
          <a:p>
            <a:pPr marL="0" indent="0">
              <a:buNone/>
            </a:pPr>
            <a:r>
              <a:rPr lang="en-GB" dirty="0"/>
              <a:t>int </a:t>
            </a:r>
            <a:r>
              <a:rPr lang="en-GB" dirty="0" err="1"/>
              <a:t>i</a:t>
            </a:r>
            <a:r>
              <a:rPr lang="en-GB" dirty="0"/>
              <a:t>;</a:t>
            </a:r>
          </a:p>
          <a:p>
            <a:pPr marL="0" indent="0">
              <a:buNone/>
            </a:pPr>
            <a:r>
              <a:rPr lang="en-GB" dirty="0"/>
              <a:t>for (</a:t>
            </a:r>
            <a:r>
              <a:rPr lang="en-GB" dirty="0" err="1"/>
              <a:t>i</a:t>
            </a:r>
            <a:r>
              <a:rPr lang="en-GB" dirty="0"/>
              <a:t> = 0; </a:t>
            </a:r>
            <a:r>
              <a:rPr lang="en-GB" dirty="0" err="1"/>
              <a:t>i</a:t>
            </a:r>
            <a:r>
              <a:rPr lang="en-GB" dirty="0"/>
              <a:t> &lt; 10; </a:t>
            </a:r>
            <a:r>
              <a:rPr lang="en-GB" dirty="0" err="1"/>
              <a:t>i</a:t>
            </a:r>
            <a:r>
              <a:rPr lang="en-GB" dirty="0"/>
              <a:t> ++) {fork ();}</a:t>
            </a:r>
          </a:p>
          <a:p>
            <a:pPr marL="0" indent="0">
              <a:buNone/>
            </a:pPr>
            <a:endParaRPr lang="en-GB" dirty="0"/>
          </a:p>
          <a:p>
            <a:pPr marL="0" indent="0">
              <a:buNone/>
            </a:pPr>
            <a:endParaRPr lang="en-US" dirty="0"/>
          </a:p>
          <a:p>
            <a:endParaRPr lang="en-US" dirty="0"/>
          </a:p>
          <a:p>
            <a:endParaRPr lang="en-GB" dirty="0"/>
          </a:p>
        </p:txBody>
      </p:sp>
      <p:pic>
        <p:nvPicPr>
          <p:cNvPr id="5" name="Picture 4">
            <a:extLst>
              <a:ext uri="{FF2B5EF4-FFF2-40B4-BE49-F238E27FC236}">
                <a16:creationId xmlns:a16="http://schemas.microsoft.com/office/drawing/2014/main" id="{4A40E56B-B01A-4A09-8949-BF6AD32FF8A5}"/>
              </a:ext>
            </a:extLst>
          </p:cNvPr>
          <p:cNvPicPr>
            <a:picLocks noChangeAspect="1"/>
          </p:cNvPicPr>
          <p:nvPr/>
        </p:nvPicPr>
        <p:blipFill>
          <a:blip r:embed="rId2"/>
          <a:stretch>
            <a:fillRect/>
          </a:stretch>
        </p:blipFill>
        <p:spPr>
          <a:xfrm>
            <a:off x="3427412" y="3506787"/>
            <a:ext cx="5832426" cy="3076575"/>
          </a:xfrm>
          <a:prstGeom prst="rect">
            <a:avLst/>
          </a:prstGeom>
        </p:spPr>
      </p:pic>
    </p:spTree>
    <p:extLst>
      <p:ext uri="{BB962C8B-B14F-4D97-AF65-F5344CB8AC3E}">
        <p14:creationId xmlns:p14="http://schemas.microsoft.com/office/powerpoint/2010/main" val="3454770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05A10-5E6B-48A2-BDB8-57F92DDFB755}"/>
              </a:ext>
            </a:extLst>
          </p:cNvPr>
          <p:cNvSpPr>
            <a:spLocks noGrp="1"/>
          </p:cNvSpPr>
          <p:nvPr>
            <p:ph type="title"/>
          </p:nvPr>
        </p:nvSpPr>
        <p:spPr/>
        <p:txBody>
          <a:bodyPr/>
          <a:lstStyle/>
          <a:p>
            <a:r>
              <a:rPr lang="en-US" dirty="0"/>
              <a:t>Homework</a:t>
            </a:r>
            <a:endParaRPr lang="en-GB" dirty="0"/>
          </a:p>
        </p:txBody>
      </p:sp>
      <p:sp>
        <p:nvSpPr>
          <p:cNvPr id="3" name="Content Placeholder 2">
            <a:extLst>
              <a:ext uri="{FF2B5EF4-FFF2-40B4-BE49-F238E27FC236}">
                <a16:creationId xmlns:a16="http://schemas.microsoft.com/office/drawing/2014/main" id="{2B4C4439-77CE-4695-A59B-627145DC0C1F}"/>
              </a:ext>
            </a:extLst>
          </p:cNvPr>
          <p:cNvSpPr>
            <a:spLocks noGrp="1"/>
          </p:cNvSpPr>
          <p:nvPr>
            <p:ph idx="1"/>
          </p:nvPr>
        </p:nvSpPr>
        <p:spPr/>
        <p:txBody>
          <a:bodyPr/>
          <a:lstStyle/>
          <a:p>
            <a:pPr marL="0" indent="0">
              <a:buNone/>
            </a:pPr>
            <a:r>
              <a:rPr lang="en-US" dirty="0"/>
              <a:t> Create a C program for UNIX that creates 20 processes (including the parent). Each process displays on the screen one line containing its type (parent, son1, son2, ..., son19) and its own PID. After that, the son processes will end up returning different values, and the parent will display the values ​​returned by the sons.</a:t>
            </a:r>
            <a:endParaRPr lang="en-GB" dirty="0"/>
          </a:p>
        </p:txBody>
      </p:sp>
    </p:spTree>
    <p:extLst>
      <p:ext uri="{BB962C8B-B14F-4D97-AF65-F5344CB8AC3E}">
        <p14:creationId xmlns:p14="http://schemas.microsoft.com/office/powerpoint/2010/main" val="4023386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A551C-6F39-4601-8CB5-C858C47535EA}"/>
              </a:ext>
            </a:extLst>
          </p:cNvPr>
          <p:cNvSpPr>
            <a:spLocks noGrp="1"/>
          </p:cNvSpPr>
          <p:nvPr>
            <p:ph type="title"/>
          </p:nvPr>
        </p:nvSpPr>
        <p:spPr/>
        <p:txBody>
          <a:bodyPr/>
          <a:lstStyle/>
          <a:p>
            <a:r>
              <a:rPr lang="en-US" dirty="0"/>
              <a:t>Basic concepts</a:t>
            </a:r>
            <a:endParaRPr lang="en-GB" dirty="0"/>
          </a:p>
        </p:txBody>
      </p:sp>
      <p:sp>
        <p:nvSpPr>
          <p:cNvPr id="3" name="Content Placeholder 2">
            <a:extLst>
              <a:ext uri="{FF2B5EF4-FFF2-40B4-BE49-F238E27FC236}">
                <a16:creationId xmlns:a16="http://schemas.microsoft.com/office/drawing/2014/main" id="{098484AE-9325-4D31-BF35-3A4F391E75E6}"/>
              </a:ext>
            </a:extLst>
          </p:cNvPr>
          <p:cNvSpPr>
            <a:spLocks noGrp="1"/>
          </p:cNvSpPr>
          <p:nvPr>
            <p:ph idx="1"/>
          </p:nvPr>
        </p:nvSpPr>
        <p:spPr>
          <a:xfrm>
            <a:off x="1522414" y="1904999"/>
            <a:ext cx="6705598" cy="4533041"/>
          </a:xfrm>
        </p:spPr>
        <p:txBody>
          <a:bodyPr>
            <a:normAutofit lnSpcReduction="10000"/>
          </a:bodyPr>
          <a:lstStyle/>
          <a:p>
            <a:r>
              <a:rPr lang="en-US" dirty="0"/>
              <a:t> The most common model that introduces parallelism in program execution is the process-based model.</a:t>
            </a:r>
          </a:p>
          <a:p>
            <a:r>
              <a:rPr lang="en-US" dirty="0"/>
              <a:t> A certain amount of time is given for each process, so that from the outside they seem to run effectively at the same time.</a:t>
            </a:r>
          </a:p>
          <a:p>
            <a:r>
              <a:rPr lang="en-US" dirty="0"/>
              <a:t> This model is the one adopted by the Unix operating system and will be the subject of this laboratory.</a:t>
            </a:r>
          </a:p>
          <a:p>
            <a:r>
              <a:rPr lang="en-US" dirty="0"/>
              <a:t> A process is a sequential program in execution, together with its data area, stack and instruction counter (program counter).</a:t>
            </a:r>
            <a:endParaRPr lang="en-GB" dirty="0"/>
          </a:p>
        </p:txBody>
      </p:sp>
      <p:pic>
        <p:nvPicPr>
          <p:cNvPr id="5" name="Picture 4">
            <a:extLst>
              <a:ext uri="{FF2B5EF4-FFF2-40B4-BE49-F238E27FC236}">
                <a16:creationId xmlns:a16="http://schemas.microsoft.com/office/drawing/2014/main" id="{6D84DAB3-EF41-4F32-B9A9-87A90EA993AB}"/>
              </a:ext>
            </a:extLst>
          </p:cNvPr>
          <p:cNvPicPr>
            <a:picLocks noChangeAspect="1"/>
          </p:cNvPicPr>
          <p:nvPr/>
        </p:nvPicPr>
        <p:blipFill>
          <a:blip r:embed="rId2"/>
          <a:stretch>
            <a:fillRect/>
          </a:stretch>
        </p:blipFill>
        <p:spPr>
          <a:xfrm>
            <a:off x="8228012" y="1876147"/>
            <a:ext cx="3124200" cy="4228241"/>
          </a:xfrm>
          <a:prstGeom prst="rect">
            <a:avLst/>
          </a:prstGeom>
        </p:spPr>
      </p:pic>
    </p:spTree>
    <p:extLst>
      <p:ext uri="{BB962C8B-B14F-4D97-AF65-F5344CB8AC3E}">
        <p14:creationId xmlns:p14="http://schemas.microsoft.com/office/powerpoint/2010/main" val="3435229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E49A7-E3CA-4D5D-A2AA-38B2E7529DF3}"/>
              </a:ext>
            </a:extLst>
          </p:cNvPr>
          <p:cNvSpPr>
            <a:spLocks noGrp="1"/>
          </p:cNvSpPr>
          <p:nvPr>
            <p:ph type="title"/>
          </p:nvPr>
        </p:nvSpPr>
        <p:spPr/>
        <p:txBody>
          <a:bodyPr/>
          <a:lstStyle/>
          <a:p>
            <a:r>
              <a:rPr lang="en-US" dirty="0"/>
              <a:t>Basic Concepts</a:t>
            </a:r>
            <a:endParaRPr lang="en-GB" dirty="0"/>
          </a:p>
        </p:txBody>
      </p:sp>
      <p:sp>
        <p:nvSpPr>
          <p:cNvPr id="3" name="Content Placeholder 2">
            <a:extLst>
              <a:ext uri="{FF2B5EF4-FFF2-40B4-BE49-F238E27FC236}">
                <a16:creationId xmlns:a16="http://schemas.microsoft.com/office/drawing/2014/main" id="{4CDD300A-FAC9-4ABC-BD28-2F327FCD70B4}"/>
              </a:ext>
            </a:extLst>
          </p:cNvPr>
          <p:cNvSpPr>
            <a:spLocks noGrp="1"/>
          </p:cNvSpPr>
          <p:nvPr>
            <p:ph idx="1"/>
          </p:nvPr>
        </p:nvSpPr>
        <p:spPr/>
        <p:txBody>
          <a:bodyPr/>
          <a:lstStyle/>
          <a:p>
            <a:r>
              <a:rPr lang="en-US" dirty="0"/>
              <a:t> The distinction between </a:t>
            </a:r>
            <a:r>
              <a:rPr lang="en-US" b="1" i="1" dirty="0"/>
              <a:t>process</a:t>
            </a:r>
            <a:r>
              <a:rPr lang="en-US" dirty="0"/>
              <a:t> and </a:t>
            </a:r>
            <a:r>
              <a:rPr lang="en-US" b="1" i="1" dirty="0"/>
              <a:t>program</a:t>
            </a:r>
            <a:r>
              <a:rPr lang="en-US" dirty="0"/>
              <a:t> must be made from the beginning.</a:t>
            </a:r>
          </a:p>
          <a:p>
            <a:r>
              <a:rPr lang="en-US" dirty="0"/>
              <a:t> A </a:t>
            </a:r>
            <a:r>
              <a:rPr lang="en-US" b="1" i="1" dirty="0"/>
              <a:t>program</a:t>
            </a:r>
            <a:r>
              <a:rPr lang="en-US" dirty="0"/>
              <a:t> is, in essence, a series of instructions that must be executed by the computer, while a </a:t>
            </a:r>
            <a:r>
              <a:rPr lang="en-US" b="1" i="1" dirty="0"/>
              <a:t>process</a:t>
            </a:r>
            <a:r>
              <a:rPr lang="en-US" dirty="0"/>
              <a:t> is an abstraction of the program, specific to operating systems.</a:t>
            </a:r>
          </a:p>
          <a:p>
            <a:r>
              <a:rPr lang="en-US" dirty="0"/>
              <a:t> It can be said that a </a:t>
            </a:r>
            <a:r>
              <a:rPr lang="en-US" b="1" i="1" dirty="0"/>
              <a:t>process</a:t>
            </a:r>
            <a:r>
              <a:rPr lang="en-US" dirty="0"/>
              <a:t> executes a </a:t>
            </a:r>
            <a:r>
              <a:rPr lang="en-US" b="1" i="1" dirty="0"/>
              <a:t>program</a:t>
            </a:r>
            <a:r>
              <a:rPr lang="en-US" dirty="0"/>
              <a:t>, and that the operating system works with processes, not programs.</a:t>
            </a:r>
          </a:p>
          <a:p>
            <a:r>
              <a:rPr lang="en-US" dirty="0"/>
              <a:t> The process includes in addition to the program the status information related to the execution of the respective program (stack, CPU register values, etc.)</a:t>
            </a:r>
            <a:endParaRPr lang="en-GB" dirty="0"/>
          </a:p>
        </p:txBody>
      </p:sp>
    </p:spTree>
    <p:extLst>
      <p:ext uri="{BB962C8B-B14F-4D97-AF65-F5344CB8AC3E}">
        <p14:creationId xmlns:p14="http://schemas.microsoft.com/office/powerpoint/2010/main" val="72600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DB430-BDC6-40EE-93EF-2E1E74C8F627}"/>
              </a:ext>
            </a:extLst>
          </p:cNvPr>
          <p:cNvSpPr>
            <a:spLocks noGrp="1"/>
          </p:cNvSpPr>
          <p:nvPr>
            <p:ph type="title"/>
          </p:nvPr>
        </p:nvSpPr>
        <p:spPr/>
        <p:txBody>
          <a:bodyPr/>
          <a:lstStyle/>
          <a:p>
            <a:r>
              <a:rPr lang="en-US" dirty="0"/>
              <a:t>Basic concepts</a:t>
            </a:r>
            <a:endParaRPr lang="en-GB" dirty="0"/>
          </a:p>
        </p:txBody>
      </p:sp>
      <p:sp>
        <p:nvSpPr>
          <p:cNvPr id="3" name="Content Placeholder 2">
            <a:extLst>
              <a:ext uri="{FF2B5EF4-FFF2-40B4-BE49-F238E27FC236}">
                <a16:creationId xmlns:a16="http://schemas.microsoft.com/office/drawing/2014/main" id="{A745A250-699E-490C-B553-830F06ACD32C}"/>
              </a:ext>
            </a:extLst>
          </p:cNvPr>
          <p:cNvSpPr>
            <a:spLocks noGrp="1"/>
          </p:cNvSpPr>
          <p:nvPr>
            <p:ph idx="1"/>
          </p:nvPr>
        </p:nvSpPr>
        <p:spPr/>
        <p:txBody>
          <a:bodyPr/>
          <a:lstStyle/>
          <a:p>
            <a:r>
              <a:rPr lang="en-US" dirty="0"/>
              <a:t> It is also important to emphasize that a program (as a software application) can consist of several processes that run in parallel or not.</a:t>
            </a:r>
          </a:p>
          <a:p>
            <a:r>
              <a:rPr lang="en-US" dirty="0"/>
              <a:t> Any process is executed sequentially, and several processes can run in parallel (between them).</a:t>
            </a:r>
          </a:p>
          <a:p>
            <a:r>
              <a:rPr lang="en-US" dirty="0"/>
              <a:t> Most of the time, the execution in parallel is done by assigning the processor one by one to a process. </a:t>
            </a:r>
          </a:p>
          <a:p>
            <a:r>
              <a:rPr lang="en-US" dirty="0"/>
              <a:t> Although only one process is executed at a time, within a second, for example, portions of several processes can be executed.</a:t>
            </a:r>
            <a:endParaRPr lang="en-GB" dirty="0"/>
          </a:p>
        </p:txBody>
      </p:sp>
    </p:spTree>
    <p:extLst>
      <p:ext uri="{BB962C8B-B14F-4D97-AF65-F5344CB8AC3E}">
        <p14:creationId xmlns:p14="http://schemas.microsoft.com/office/powerpoint/2010/main" val="3470000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FCAC4-3B14-45CD-B1C9-7BD48A2164B7}"/>
              </a:ext>
            </a:extLst>
          </p:cNvPr>
          <p:cNvSpPr>
            <a:spLocks noGrp="1"/>
          </p:cNvSpPr>
          <p:nvPr>
            <p:ph type="title"/>
          </p:nvPr>
        </p:nvSpPr>
        <p:spPr/>
        <p:txBody>
          <a:bodyPr/>
          <a:lstStyle/>
          <a:p>
            <a:r>
              <a:rPr lang="en-US" dirty="0"/>
              <a:t>Basic concepts</a:t>
            </a:r>
            <a:endParaRPr lang="en-GB" dirty="0"/>
          </a:p>
        </p:txBody>
      </p:sp>
      <p:sp>
        <p:nvSpPr>
          <p:cNvPr id="3" name="Content Placeholder 2">
            <a:extLst>
              <a:ext uri="{FF2B5EF4-FFF2-40B4-BE49-F238E27FC236}">
                <a16:creationId xmlns:a16="http://schemas.microsoft.com/office/drawing/2014/main" id="{0B5AC24C-A518-49C8-BF6D-E8FDCD24C429}"/>
              </a:ext>
            </a:extLst>
          </p:cNvPr>
          <p:cNvSpPr>
            <a:spLocks noGrp="1"/>
          </p:cNvSpPr>
          <p:nvPr>
            <p:ph idx="1"/>
          </p:nvPr>
        </p:nvSpPr>
        <p:spPr/>
        <p:txBody>
          <a:bodyPr>
            <a:normAutofit/>
          </a:bodyPr>
          <a:lstStyle/>
          <a:p>
            <a:r>
              <a:rPr lang="en-US" dirty="0"/>
              <a:t> From this scheme it results that a process can be found, at a given moment, in one of the following three states:</a:t>
            </a:r>
          </a:p>
          <a:p>
            <a:pPr marL="731520" lvl="1" indent="-457200">
              <a:buFont typeface="+mj-lt"/>
              <a:buAutoNum type="arabicPeriod"/>
            </a:pPr>
            <a:r>
              <a:rPr lang="en-US" dirty="0"/>
              <a:t> In execution</a:t>
            </a:r>
          </a:p>
          <a:p>
            <a:pPr marL="731520" lvl="1" indent="-457200">
              <a:buFont typeface="+mj-lt"/>
              <a:buAutoNum type="arabicPeriod"/>
            </a:pPr>
            <a:r>
              <a:rPr lang="en-US" dirty="0"/>
              <a:t> Ready for execution</a:t>
            </a:r>
          </a:p>
          <a:p>
            <a:pPr marL="731520" lvl="1" indent="-457200">
              <a:buFont typeface="+mj-lt"/>
              <a:buAutoNum type="arabicPeriod"/>
            </a:pPr>
            <a:r>
              <a:rPr lang="en-US" dirty="0"/>
              <a:t> Blocked</a:t>
            </a:r>
          </a:p>
          <a:p>
            <a:pPr marL="274320" lvl="1" indent="0">
              <a:buNone/>
            </a:pPr>
            <a:r>
              <a:rPr lang="en-US" dirty="0"/>
              <a:t>1. The process is running when the processor executes its instructions. </a:t>
            </a:r>
          </a:p>
          <a:p>
            <a:pPr marL="274320" lvl="1" indent="0">
              <a:buNone/>
            </a:pPr>
            <a:r>
              <a:rPr lang="en-US" dirty="0"/>
              <a:t>2. Ready for execution is a process that, although it is ready to continue its execution, is left on hold because another process is running at that time.</a:t>
            </a:r>
          </a:p>
          <a:p>
            <a:pPr marL="274320" lvl="1" indent="0">
              <a:buNone/>
            </a:pPr>
            <a:r>
              <a:rPr lang="en-US" dirty="0"/>
              <a:t>3. Also, a process can be blocked for two reasons: it suspends its execution voluntarily or the process performs an operation outside the processor, time consuming (as in the case of input-output operations - these are slower and in the meantime the processor could execute parts of other processes).</a:t>
            </a:r>
          </a:p>
        </p:txBody>
      </p:sp>
    </p:spTree>
    <p:extLst>
      <p:ext uri="{BB962C8B-B14F-4D97-AF65-F5344CB8AC3E}">
        <p14:creationId xmlns:p14="http://schemas.microsoft.com/office/powerpoint/2010/main" val="2095293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236B8-6D66-47D6-8232-63060E95D8CB}"/>
              </a:ext>
            </a:extLst>
          </p:cNvPr>
          <p:cNvSpPr>
            <a:spLocks noGrp="1"/>
          </p:cNvSpPr>
          <p:nvPr>
            <p:ph type="title"/>
          </p:nvPr>
        </p:nvSpPr>
        <p:spPr/>
        <p:txBody>
          <a:bodyPr/>
          <a:lstStyle/>
          <a:p>
            <a:r>
              <a:rPr lang="en-GB" dirty="0"/>
              <a:t>Using processes in UNIX	</a:t>
            </a:r>
          </a:p>
        </p:txBody>
      </p:sp>
      <p:sp>
        <p:nvSpPr>
          <p:cNvPr id="3" name="Content Placeholder 2">
            <a:extLst>
              <a:ext uri="{FF2B5EF4-FFF2-40B4-BE49-F238E27FC236}">
                <a16:creationId xmlns:a16="http://schemas.microsoft.com/office/drawing/2014/main" id="{9489243D-B292-4595-BE22-7B069918681D}"/>
              </a:ext>
            </a:extLst>
          </p:cNvPr>
          <p:cNvSpPr>
            <a:spLocks noGrp="1"/>
          </p:cNvSpPr>
          <p:nvPr>
            <p:ph idx="1"/>
          </p:nvPr>
        </p:nvSpPr>
        <p:spPr/>
        <p:txBody>
          <a:bodyPr/>
          <a:lstStyle/>
          <a:p>
            <a:r>
              <a:rPr lang="en-US" dirty="0"/>
              <a:t> From the programmer's perspective, the UNIX operating system provides an elegant and simple mechanism for creating and using processes.</a:t>
            </a:r>
          </a:p>
          <a:p>
            <a:r>
              <a:rPr lang="en-US" dirty="0"/>
              <a:t> Any process must be created by another process. The process that creates another one is called the parent process, and the created process is called the son process.</a:t>
            </a:r>
          </a:p>
          <a:p>
            <a:r>
              <a:rPr lang="en-US" dirty="0"/>
              <a:t> There is only one exception to this rule, namely the </a:t>
            </a:r>
            <a:r>
              <a:rPr lang="en-US" dirty="0" err="1"/>
              <a:t>init</a:t>
            </a:r>
            <a:r>
              <a:rPr lang="en-US" dirty="0"/>
              <a:t> process, which is the initial process, created at the start of the operating system and which is responsible for creating the following processes.</a:t>
            </a:r>
          </a:p>
          <a:p>
            <a:r>
              <a:rPr lang="en-US" dirty="0"/>
              <a:t> The shell, for example, also runs inside a process.</a:t>
            </a:r>
            <a:endParaRPr lang="en-GB" dirty="0"/>
          </a:p>
        </p:txBody>
      </p:sp>
    </p:spTree>
    <p:extLst>
      <p:ext uri="{BB962C8B-B14F-4D97-AF65-F5344CB8AC3E}">
        <p14:creationId xmlns:p14="http://schemas.microsoft.com/office/powerpoint/2010/main" val="4057734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9D102-817C-4F40-8FF9-87D0341CFFF6}"/>
              </a:ext>
            </a:extLst>
          </p:cNvPr>
          <p:cNvSpPr>
            <a:spLocks noGrp="1"/>
          </p:cNvSpPr>
          <p:nvPr>
            <p:ph type="title"/>
          </p:nvPr>
        </p:nvSpPr>
        <p:spPr/>
        <p:txBody>
          <a:bodyPr/>
          <a:lstStyle/>
          <a:p>
            <a:r>
              <a:rPr lang="en-GB" dirty="0"/>
              <a:t>Using processes in UNIX	</a:t>
            </a:r>
          </a:p>
        </p:txBody>
      </p:sp>
      <p:sp>
        <p:nvSpPr>
          <p:cNvPr id="3" name="Content Placeholder 2">
            <a:extLst>
              <a:ext uri="{FF2B5EF4-FFF2-40B4-BE49-F238E27FC236}">
                <a16:creationId xmlns:a16="http://schemas.microsoft.com/office/drawing/2014/main" id="{86B3E089-A92F-40BD-9E69-8856D5DE6816}"/>
              </a:ext>
            </a:extLst>
          </p:cNvPr>
          <p:cNvSpPr>
            <a:spLocks noGrp="1"/>
          </p:cNvSpPr>
          <p:nvPr>
            <p:ph idx="1"/>
          </p:nvPr>
        </p:nvSpPr>
        <p:spPr/>
        <p:txBody>
          <a:bodyPr/>
          <a:lstStyle/>
          <a:p>
            <a:r>
              <a:rPr lang="en-US" dirty="0"/>
              <a:t> Each process has a numeric identifier, called a process identifier (PID).</a:t>
            </a:r>
          </a:p>
          <a:p>
            <a:r>
              <a:rPr lang="en-US" dirty="0"/>
              <a:t> This identifier is used when referring to that process, from within the programs or through the shell.</a:t>
            </a:r>
          </a:p>
          <a:p>
            <a:r>
              <a:rPr lang="en-US" dirty="0"/>
              <a:t> A process must be created using the system call:</a:t>
            </a:r>
          </a:p>
          <a:p>
            <a:endParaRPr lang="en-US" dirty="0"/>
          </a:p>
          <a:p>
            <a:endParaRPr lang="en-US" dirty="0"/>
          </a:p>
          <a:p>
            <a:r>
              <a:rPr lang="en-US" dirty="0"/>
              <a:t> Through this system function, the calling process (parent) creates a new process (son) that will be a faithful copy of the parent.</a:t>
            </a:r>
          </a:p>
          <a:p>
            <a:pPr marL="0" indent="0">
              <a:buNone/>
            </a:pPr>
            <a:endParaRPr lang="en-US" dirty="0"/>
          </a:p>
        </p:txBody>
      </p:sp>
      <p:pic>
        <p:nvPicPr>
          <p:cNvPr id="4" name="Picture 3">
            <a:extLst>
              <a:ext uri="{FF2B5EF4-FFF2-40B4-BE49-F238E27FC236}">
                <a16:creationId xmlns:a16="http://schemas.microsoft.com/office/drawing/2014/main" id="{4EBDD311-21CC-481A-A20F-DF607CB6E17C}"/>
              </a:ext>
            </a:extLst>
          </p:cNvPr>
          <p:cNvPicPr>
            <a:picLocks noChangeAspect="1"/>
          </p:cNvPicPr>
          <p:nvPr/>
        </p:nvPicPr>
        <p:blipFill>
          <a:blip r:embed="rId2"/>
          <a:stretch>
            <a:fillRect/>
          </a:stretch>
        </p:blipFill>
        <p:spPr>
          <a:xfrm>
            <a:off x="4713287" y="4114800"/>
            <a:ext cx="2762250" cy="1095375"/>
          </a:xfrm>
          <a:prstGeom prst="rect">
            <a:avLst/>
          </a:prstGeom>
        </p:spPr>
      </p:pic>
    </p:spTree>
    <p:extLst>
      <p:ext uri="{BB962C8B-B14F-4D97-AF65-F5344CB8AC3E}">
        <p14:creationId xmlns:p14="http://schemas.microsoft.com/office/powerpoint/2010/main" val="587538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0FDE0-A2B6-4CF8-80CE-30E4CBCEF81D}"/>
              </a:ext>
            </a:extLst>
          </p:cNvPr>
          <p:cNvSpPr>
            <a:spLocks noGrp="1"/>
          </p:cNvSpPr>
          <p:nvPr>
            <p:ph type="title"/>
          </p:nvPr>
        </p:nvSpPr>
        <p:spPr/>
        <p:txBody>
          <a:bodyPr/>
          <a:lstStyle/>
          <a:p>
            <a:r>
              <a:rPr lang="en-US" dirty="0"/>
              <a:t>fork()</a:t>
            </a:r>
            <a:endParaRPr lang="en-GB" dirty="0"/>
          </a:p>
        </p:txBody>
      </p:sp>
      <p:sp>
        <p:nvSpPr>
          <p:cNvPr id="3" name="Content Placeholder 2">
            <a:extLst>
              <a:ext uri="{FF2B5EF4-FFF2-40B4-BE49-F238E27FC236}">
                <a16:creationId xmlns:a16="http://schemas.microsoft.com/office/drawing/2014/main" id="{A8C16927-808A-4AA7-A6AC-0A9B161224B2}"/>
              </a:ext>
            </a:extLst>
          </p:cNvPr>
          <p:cNvSpPr>
            <a:spLocks noGrp="1"/>
          </p:cNvSpPr>
          <p:nvPr>
            <p:ph idx="1"/>
          </p:nvPr>
        </p:nvSpPr>
        <p:spPr/>
        <p:txBody>
          <a:bodyPr/>
          <a:lstStyle/>
          <a:p>
            <a:r>
              <a:rPr lang="en-US" dirty="0"/>
              <a:t> The new process will have its own data area, its own stack, its own executable code, all being copied from the parent in the smallest details.</a:t>
            </a:r>
          </a:p>
          <a:p>
            <a:r>
              <a:rPr lang="en-US" dirty="0"/>
              <a:t> It follows that the son's variables will have the values ​​of the parent's variables at the time of the fork () function call, and the son's execution will continue with the instructions immediately following this call, the son's code being identical to the parents. </a:t>
            </a:r>
          </a:p>
          <a:p>
            <a:r>
              <a:rPr lang="en-US" dirty="0"/>
              <a:t> However, in the system from this moment, there will be two independent processes (although identical), with distinct data areas and stack.</a:t>
            </a:r>
            <a:endParaRPr lang="en-GB" dirty="0"/>
          </a:p>
        </p:txBody>
      </p:sp>
    </p:spTree>
    <p:extLst>
      <p:ext uri="{BB962C8B-B14F-4D97-AF65-F5344CB8AC3E}">
        <p14:creationId xmlns:p14="http://schemas.microsoft.com/office/powerpoint/2010/main" val="3001875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TF00001018.potx" id="{D19C2884-2C55-4C1A-A5C2-5D03FF1F35A4}" vid="{5F7A9C6A-558C-4654-B762-2F22BC904FAE}"/>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Chalkboard education presentation (widescreen)</Template>
  <TotalTime>137</TotalTime>
  <Words>1796</Words>
  <Application>Microsoft Office PowerPoint</Application>
  <PresentationFormat>Custom</PresentationFormat>
  <Paragraphs>103</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Consolas</vt:lpstr>
      <vt:lpstr>Corbel</vt:lpstr>
      <vt:lpstr>Chalkboard 16x9</vt:lpstr>
      <vt:lpstr>Lab4</vt:lpstr>
      <vt:lpstr>Basic concepts</vt:lpstr>
      <vt:lpstr>Basic concepts</vt:lpstr>
      <vt:lpstr>Basic Concepts</vt:lpstr>
      <vt:lpstr>Basic concepts</vt:lpstr>
      <vt:lpstr>Basic concepts</vt:lpstr>
      <vt:lpstr>Using processes in UNIX </vt:lpstr>
      <vt:lpstr>Using processes in UNIX </vt:lpstr>
      <vt:lpstr>fork()</vt:lpstr>
      <vt:lpstr>fork()</vt:lpstr>
      <vt:lpstr>PowerPoint Presentation</vt:lpstr>
      <vt:lpstr>PowerPoint Presentation</vt:lpstr>
      <vt:lpstr>The wait () and waitpid () functions</vt:lpstr>
      <vt:lpstr>The wait () and waitpid () functions</vt:lpstr>
      <vt:lpstr>PowerPoint Presentation</vt:lpstr>
      <vt:lpstr>PowerPoint Presentation</vt:lpstr>
      <vt:lpstr>The system() and vfork() functions</vt:lpstr>
      <vt:lpstr>Other functions for working with processes</vt:lpstr>
      <vt:lpstr>Command line process management</vt:lpstr>
      <vt:lpstr>PowerPoint Presentation</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Lab4</dc:title>
  <dc:creator>Marco Radovancovici</dc:creator>
  <cp:lastModifiedBy>Marco Radovancovici</cp:lastModifiedBy>
  <cp:revision>14</cp:revision>
  <dcterms:created xsi:type="dcterms:W3CDTF">2020-11-03T00:18:26Z</dcterms:created>
  <dcterms:modified xsi:type="dcterms:W3CDTF">2020-11-05T08:46:23Z</dcterms:modified>
</cp:coreProperties>
</file>