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9C20CAC-9FF8-4D84-8320-9B15A7AA0C96}" v="37" dt="2020-10-08T07:56:37.407"/>
    <p1510:client id="{FEAE2241-130D-4E1E-90EE-A65DB458DA0C}" v="2162" dt="2020-10-08T00:54:38.430"/>
  </p1510:revLst>
</p1510:revInfo>
</file>

<file path=ppt/tableStyles.xml><?xml version="1.0" encoding="utf-8"?>
<a:tblStyleLst xmlns:a="http://schemas.openxmlformats.org/drawingml/2006/main" def="{6E25E649-3F16-4E02-A733-19D2CDBF48F0}">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5274" autoAdjust="0"/>
  </p:normalViewPr>
  <p:slideViewPr>
    <p:cSldViewPr>
      <p:cViewPr varScale="1">
        <p:scale>
          <a:sx n="84" d="100"/>
          <a:sy n="84" d="100"/>
        </p:scale>
        <p:origin x="114" y="618"/>
      </p:cViewPr>
      <p:guideLst>
        <p:guide pos="3839"/>
        <p:guide orient="horz" pos="2160"/>
      </p:guideLst>
    </p:cSldViewPr>
  </p:slideViewPr>
  <p:notesTextViewPr>
    <p:cViewPr>
      <p:scale>
        <a:sx n="1" d="1"/>
        <a:sy n="1" d="1"/>
      </p:scale>
      <p:origin x="0" y="0"/>
    </p:cViewPr>
  </p:notesTextViewPr>
  <p:notesViewPr>
    <p:cSldViewPr showGuides="1">
      <p:cViewPr varScale="1">
        <p:scale>
          <a:sx n="52" d="100"/>
          <a:sy n="52" d="100"/>
        </p:scale>
        <p:origin x="2664"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84AA43A-3F76-4A13-9CD6-36134EB429E3}" type="datetimeFigureOut">
              <a:rPr lang="en-US"/>
              <a:t>10/8/2020</a:t>
            </a:fld>
            <a:endParaRP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850423A-8BCE-448E-A97B-03A88B2B12C1}" type="slidenum">
              <a:rPr/>
              <a:t>‹#›</a:t>
            </a:fld>
            <a:endParaRPr/>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674A4F-2B7A-4ECB-A400-260B2FFC03C1}" type="datetimeFigureOut">
              <a:rPr lang="en-US"/>
              <a:t>10/8/2020</a:t>
            </a:fld>
            <a:endParaRPr/>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1F2A70B-78F2-4DCF-B53B-C990D2FAFB8A}" type="slidenum">
              <a:rPr/>
              <a:t>‹#›</a:t>
            </a:fld>
            <a:endParaRPr/>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2413" y="1905000"/>
            <a:ext cx="9144000" cy="2667000"/>
          </a:xfrm>
        </p:spPr>
        <p:txBody>
          <a:bodyPr>
            <a:noAutofit/>
          </a:bodyPr>
          <a:lstStyle>
            <a:lvl1pPr>
              <a:defRPr sz="5400"/>
            </a:lvl1pPr>
          </a:lstStyle>
          <a:p>
            <a:r>
              <a:t>Click to edit Master title style</a:t>
            </a:r>
          </a:p>
        </p:txBody>
      </p:sp>
      <p:sp>
        <p:nvSpPr>
          <p:cNvPr id="3" name="Subtitle 2"/>
          <p:cNvSpPr>
            <a:spLocks noGrp="1"/>
          </p:cNvSpPr>
          <p:nvPr>
            <p:ph type="subTitle" idx="1"/>
          </p:nvPr>
        </p:nvSpPr>
        <p:spPr>
          <a:xfrm>
            <a:off x="1522413" y="5105400"/>
            <a:ext cx="9143999" cy="1066800"/>
          </a:xfrm>
        </p:spPr>
        <p:txBody>
          <a:bodyPr/>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t>Click to edit Master subtitle style</a:t>
            </a:r>
          </a:p>
        </p:txBody>
      </p:sp>
      <p:grpSp>
        <p:nvGrpSpPr>
          <p:cNvPr id="256" name="line"/>
          <p:cNvGrpSpPr/>
          <p:nvPr/>
        </p:nvGrpSpPr>
        <p:grpSpPr bwMode="invGray">
          <a:xfrm>
            <a:off x="1584896" y="4724400"/>
            <a:ext cx="8631936" cy="64008"/>
            <a:chOff x="-4110038" y="2703513"/>
            <a:chExt cx="17394239" cy="160336"/>
          </a:xfrm>
          <a:solidFill>
            <a:schemeClr val="accent1"/>
          </a:solidFill>
        </p:grpSpPr>
        <p:sp>
          <p:nvSpPr>
            <p:cNvPr id="257"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9"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line"/>
          <p:cNvGrpSpPr/>
          <p:nvPr/>
        </p:nvGrpSpPr>
        <p:grpSpPr bwMode="invGray">
          <a:xfrm>
            <a:off x="1522413" y="1514475"/>
            <a:ext cx="10569575" cy="64008"/>
            <a:chOff x="1522413" y="1514475"/>
            <a:chExt cx="10569575" cy="64008"/>
          </a:xfrm>
        </p:grpSpPr>
        <p:sp>
          <p:nvSpPr>
            <p:cNvPr id="8" name="Freef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t>Click to edit Master title style</a:t>
            </a:r>
          </a:p>
        </p:txBody>
      </p:sp>
      <p:sp>
        <p:nvSpPr>
          <p:cNvPr id="3" name="Vertical Text Placeholder 2"/>
          <p:cNvSpPr>
            <a:spLocks noGrp="1"/>
          </p:cNvSpPr>
          <p:nvPr>
            <p:ph type="body" orient="vert" idx="1"/>
          </p:nvPr>
        </p:nvSpPr>
        <p:spPr/>
        <p:txBody>
          <a:bodyPr vert="eaVert"/>
          <a:lstStyle>
            <a:lvl5pPr>
              <a:defRPr/>
            </a:lvl5pPr>
            <a:lvl6pPr marL="1956816">
              <a:defRPr/>
            </a:lvl6pPr>
            <a:lvl7pPr marL="1956816">
              <a:defRPr/>
            </a:lvl7pPr>
            <a:lvl8pPr marL="1956816">
              <a:defRPr/>
            </a:lvl8pPr>
            <a:lvl9pPr marL="1956816">
              <a:defRPr/>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10/8/2020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line"/>
          <p:cNvGrpSpPr/>
          <p:nvPr/>
        </p:nvGrpSpPr>
        <p:grpSpPr bwMode="invGray">
          <a:xfrm rot="5400000">
            <a:off x="6864412" y="3472598"/>
            <a:ext cx="6492240" cy="64008"/>
            <a:chOff x="1522413" y="1514475"/>
            <a:chExt cx="10569575" cy="64008"/>
          </a:xfrm>
        </p:grpSpPr>
        <p:sp>
          <p:nvSpPr>
            <p:cNvPr id="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3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4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5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Vertical Title 1"/>
          <p:cNvSpPr>
            <a:spLocks noGrp="1"/>
          </p:cNvSpPr>
          <p:nvPr>
            <p:ph type="title" orient="vert"/>
          </p:nvPr>
        </p:nvSpPr>
        <p:spPr>
          <a:xfrm>
            <a:off x="10361612" y="274639"/>
            <a:ext cx="1371600" cy="5901747"/>
          </a:xfrm>
        </p:spPr>
        <p:txBody>
          <a:bodyPr vert="eaVert"/>
          <a:lstStyle/>
          <a:p>
            <a:r>
              <a:t>Click to edit Master title style</a:t>
            </a:r>
          </a:p>
        </p:txBody>
      </p:sp>
      <p:sp>
        <p:nvSpPr>
          <p:cNvPr id="3" name="Vertical Text Placeholder 2"/>
          <p:cNvSpPr>
            <a:spLocks noGrp="1"/>
          </p:cNvSpPr>
          <p:nvPr>
            <p:ph type="body" orient="vert" idx="1"/>
          </p:nvPr>
        </p:nvSpPr>
        <p:spPr>
          <a:xfrm>
            <a:off x="608012" y="277813"/>
            <a:ext cx="9144001" cy="5898573"/>
          </a:xfrm>
        </p:spPr>
        <p:txBody>
          <a:bodyPr vert="eaVert"/>
          <a:lstStyle>
            <a:lvl5pPr>
              <a:defRPr/>
            </a:lvl5pPr>
            <a:lvl6pPr>
              <a:defRPr/>
            </a:lvl6pPr>
            <a:lvl7pPr>
              <a:defRPr/>
            </a:lvl7pPr>
            <a:lvl8pPr>
              <a:defRPr baseline="0"/>
            </a:lvl8pPr>
            <a:lvl9pPr>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10/8/2020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167" name="line"/>
          <p:cNvGrpSpPr/>
          <p:nvPr/>
        </p:nvGrpSpPr>
        <p:grpSpPr bwMode="invGray">
          <a:xfrm>
            <a:off x="1522413" y="1514475"/>
            <a:ext cx="10569575" cy="64008"/>
            <a:chOff x="1522413" y="1514475"/>
            <a:chExt cx="10569575" cy="64008"/>
          </a:xfrm>
        </p:grpSpPr>
        <p:sp>
          <p:nvSpPr>
            <p:cNvPr id="168"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5"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6"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7"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8"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9"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0"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41"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t>Click to edit Master title style</a:t>
            </a:r>
          </a:p>
        </p:txBody>
      </p:sp>
      <p:sp>
        <p:nvSpPr>
          <p:cNvPr id="3" name="Content Placeholder 2"/>
          <p:cNvSpPr>
            <a:spLocks noGrp="1"/>
          </p:cNvSpPr>
          <p:nvPr>
            <p:ph idx="1"/>
          </p:nvPr>
        </p:nvSpPr>
        <p:spPr/>
        <p:txBody>
          <a:bodyPr/>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Date Placeholder 3"/>
          <p:cNvSpPr>
            <a:spLocks noGrp="1"/>
          </p:cNvSpPr>
          <p:nvPr>
            <p:ph type="dt" sz="half" idx="10"/>
          </p:nvPr>
        </p:nvSpPr>
        <p:spPr/>
        <p:txBody>
          <a:bodyPr/>
          <a:lstStyle/>
          <a:p>
            <a:fld id="{9AFE8FB1-0A7A-443E-AAF7-31D4FA1AA312}" type="datetimeFigureOut">
              <a:rPr lang="en-US"/>
              <a:t>10/8/2020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255" name="line"/>
          <p:cNvGrpSpPr/>
          <p:nvPr/>
        </p:nvGrpSpPr>
        <p:grpSpPr bwMode="invGray">
          <a:xfrm>
            <a:off x="1584896" y="4724400"/>
            <a:ext cx="8631936" cy="64008"/>
            <a:chOff x="-4110038" y="2703513"/>
            <a:chExt cx="17394239" cy="160336"/>
          </a:xfrm>
          <a:solidFill>
            <a:schemeClr val="accent1"/>
          </a:solidFill>
        </p:grpSpPr>
        <p:sp>
          <p:nvSpPr>
            <p:cNvPr id="256" name="Freef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7" name="Freef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8" name="Freef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59" name="Freef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0" name="Freef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1" name="Freef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2" name="Freef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3" name="Freef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4" name="Freef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5" name="Freef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6" name="Freef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7" name="Freef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8" name="Freef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69" name="Freef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0" name="Freef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1" name="Freef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2" name="Freef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3" name="Freef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4" name="Freef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5" name="Freef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6" name="Freef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7" name="Freef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8" name="Freef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79" name="Freef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0" name="Freef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1" name="Freef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2" name="Freef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3" name="Freef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4" name="Freef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5" name="Freef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6" name="Freef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7" name="Freef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8" name="Freef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89" name="Freef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0" name="Freef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1" name="Freef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2" name="Freef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3" name="Freef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4" name="Freef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5" name="Freef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6" name="Freef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7" name="Freef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8" name="Freef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299" name="Freef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0" name="Freef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1" name="Freef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2" name="Freef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3" name="Freef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4" name="Freef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5" name="Freef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6" name="Freef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7" name="Freef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8" name="Freef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09" name="Freef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0" name="Freef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1" name="Freef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2" name="Freef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3" name="Freef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4" name="Freef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5" name="Freef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6" name="Freef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7" name="Freef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8" name="Freef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19" name="Freef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0" name="Freef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1" name="Freef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2" name="Freef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3" name="Freef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4" name="Freef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5" name="Freef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6" name="Freef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7" name="Freef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8" name="Freef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29" name="Freef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0" name="Freef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1" name="Freef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2" name="Freef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3" name="Freef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4" name="Freef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5" name="Freef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6" name="Freef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7" name="Freef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8" name="Freef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39" name="Freef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0" name="Freef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1" name="Freef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2" name="Freef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3" name="Freef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4" name="Freef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5" name="Freef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6" name="Freef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7" name="Freef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8" name="Freef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49" name="Freef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0" name="Freef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1" name="Freef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2" name="Freef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3" name="Freef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4" name="Freef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5" name="Freef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6" name="Freef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7" name="Freef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8" name="Freef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59" name="Freef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0" name="Freef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1" name="Freef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2" name="Freef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3" name="Freef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4" name="Freef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5" name="Freef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6" name="Freef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7" name="Freef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8" name="Freef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69" name="Freef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0" name="Freef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1" name="Freef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2" name="Freef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3" name="Freef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4" name="Freef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5" name="Freef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6" name="Freef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7" name="Freef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sp>
          <p:nvSpPr>
            <p:cNvPr id="378" name="Freef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p>
          </p:txBody>
        </p:sp>
      </p:grpSp>
      <p:sp>
        <p:nvSpPr>
          <p:cNvPr id="2" name="Title 1"/>
          <p:cNvSpPr>
            <a:spLocks noGrp="1"/>
          </p:cNvSpPr>
          <p:nvPr>
            <p:ph type="title"/>
          </p:nvPr>
        </p:nvSpPr>
        <p:spPr>
          <a:xfrm>
            <a:off x="1522413" y="1905000"/>
            <a:ext cx="9144000" cy="2667000"/>
          </a:xfrm>
        </p:spPr>
        <p:txBody>
          <a:bodyPr anchor="b">
            <a:noAutofit/>
          </a:bodyPr>
          <a:lstStyle>
            <a:lvl1pPr algn="l">
              <a:defRPr sz="4400" b="0" cap="none" baseline="0"/>
            </a:lvl1pPr>
          </a:lstStyle>
          <a:p>
            <a:r>
              <a:t>Click to edit Master title style</a:t>
            </a:r>
          </a:p>
        </p:txBody>
      </p:sp>
      <p:sp>
        <p:nvSpPr>
          <p:cNvPr id="3" name="Text Placeholder 2"/>
          <p:cNvSpPr>
            <a:spLocks noGrp="1"/>
          </p:cNvSpPr>
          <p:nvPr>
            <p:ph type="body" idx="1"/>
          </p:nvPr>
        </p:nvSpPr>
        <p:spPr>
          <a:xfrm>
            <a:off x="1522413" y="5102525"/>
            <a:ext cx="9143999" cy="1069675"/>
          </a:xfrm>
        </p:spPr>
        <p:txBody>
          <a:bodyPr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t>Click to edit Master text styles</a:t>
            </a:r>
          </a:p>
        </p:txBody>
      </p:sp>
      <p:sp>
        <p:nvSpPr>
          <p:cNvPr id="4" name="Date Placeholder 3"/>
          <p:cNvSpPr>
            <a:spLocks noGrp="1"/>
          </p:cNvSpPr>
          <p:nvPr>
            <p:ph type="dt" sz="half" idx="10"/>
          </p:nvPr>
        </p:nvSpPr>
        <p:spPr/>
        <p:txBody>
          <a:bodyPr/>
          <a:lstStyle/>
          <a:p>
            <a:fld id="{9AFE8FB1-0A7A-443E-AAF7-31D4FA1AA312}" type="datetimeFigureOut">
              <a:rPr lang="en-US"/>
              <a:t>10/8/2020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58" name="line"/>
          <p:cNvGrpSpPr/>
          <p:nvPr/>
        </p:nvGrpSpPr>
        <p:grpSpPr bwMode="invGray">
          <a:xfrm>
            <a:off x="1522413" y="1514475"/>
            <a:ext cx="10569575" cy="64008"/>
            <a:chOff x="1522413" y="1514475"/>
            <a:chExt cx="10569575" cy="64008"/>
          </a:xfrm>
        </p:grpSpPr>
        <p:sp>
          <p:nvSpPr>
            <p:cNvPr id="159"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p>
            <a:r>
              <a:t>Click to edit Master title style</a:t>
            </a:r>
          </a:p>
        </p:txBody>
      </p:sp>
      <p:sp>
        <p:nvSpPr>
          <p:cNvPr id="3" name="Content Placeholder 2"/>
          <p:cNvSpPr>
            <a:spLocks noGrp="1"/>
          </p:cNvSpPr>
          <p:nvPr>
            <p:ph sz="half" idx="1"/>
          </p:nvPr>
        </p:nvSpPr>
        <p:spPr>
          <a:xfrm>
            <a:off x="1522413" y="1905000"/>
            <a:ext cx="4419599"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Content Placeholder 3"/>
          <p:cNvSpPr>
            <a:spLocks noGrp="1"/>
          </p:cNvSpPr>
          <p:nvPr>
            <p:ph sz="half" idx="2"/>
          </p:nvPr>
        </p:nvSpPr>
        <p:spPr>
          <a:xfrm>
            <a:off x="6246815" y="1905000"/>
            <a:ext cx="4419598" cy="4267200"/>
          </a:xfrm>
        </p:spPr>
        <p:txBody>
          <a:bodyPr>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Date Placeholder 4"/>
          <p:cNvSpPr>
            <a:spLocks noGrp="1"/>
          </p:cNvSpPr>
          <p:nvPr>
            <p:ph type="dt" sz="half" idx="10"/>
          </p:nvPr>
        </p:nvSpPr>
        <p:spPr/>
        <p:txBody>
          <a:bodyPr/>
          <a:lstStyle/>
          <a:p>
            <a:fld id="{9AFE8FB1-0A7A-443E-AAF7-31D4FA1AA312}" type="datetimeFigureOut">
              <a:rPr lang="en-US"/>
              <a:t>10/8/2020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60" name="line"/>
          <p:cNvGrpSpPr/>
          <p:nvPr/>
        </p:nvGrpSpPr>
        <p:grpSpPr bwMode="invGray">
          <a:xfrm>
            <a:off x="1522413" y="1514475"/>
            <a:ext cx="10569575" cy="64008"/>
            <a:chOff x="1522413" y="1514475"/>
            <a:chExt cx="10569575" cy="64008"/>
          </a:xfrm>
        </p:grpSpPr>
        <p:sp>
          <p:nvSpPr>
            <p:cNvPr id="161" name="Freef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1"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2"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3"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4"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a:xfrm>
            <a:off x="1522414" y="274638"/>
            <a:ext cx="9143998" cy="1020762"/>
          </a:xfrm>
        </p:spPr>
        <p:txBody>
          <a:bodyPr/>
          <a:lstStyle>
            <a:lvl1pPr>
              <a:defRPr/>
            </a:lvl1pPr>
          </a:lstStyle>
          <a:p>
            <a:r>
              <a:t>Click to edit Master title style</a:t>
            </a:r>
          </a:p>
        </p:txBody>
      </p:sp>
      <p:sp>
        <p:nvSpPr>
          <p:cNvPr id="3" name="Text Placeholder 2"/>
          <p:cNvSpPr>
            <a:spLocks noGrp="1"/>
          </p:cNvSpPr>
          <p:nvPr>
            <p:ph type="body" idx="1"/>
          </p:nvPr>
        </p:nvSpPr>
        <p:spPr>
          <a:xfrm>
            <a:off x="1522413"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edit Master text styles</a:t>
            </a:r>
          </a:p>
        </p:txBody>
      </p:sp>
      <p:sp>
        <p:nvSpPr>
          <p:cNvPr id="4" name="Content Placeholder 3"/>
          <p:cNvSpPr>
            <a:spLocks noGrp="1"/>
          </p:cNvSpPr>
          <p:nvPr>
            <p:ph sz="half" idx="2"/>
          </p:nvPr>
        </p:nvSpPr>
        <p:spPr>
          <a:xfrm>
            <a:off x="1522413" y="2819399"/>
            <a:ext cx="4416552" cy="3352801"/>
          </a:xfrm>
        </p:spPr>
        <p:txBody>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5" name="Text Placeholder 4"/>
          <p:cNvSpPr>
            <a:spLocks noGrp="1"/>
          </p:cNvSpPr>
          <p:nvPr>
            <p:ph type="body" sz="quarter" idx="3"/>
          </p:nvPr>
        </p:nvSpPr>
        <p:spPr>
          <a:xfrm>
            <a:off x="6249860" y="1905000"/>
            <a:ext cx="4416552" cy="762000"/>
          </a:xfrm>
        </p:spPr>
        <p:txBody>
          <a:bodyPr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t>Click to edit Master text styles</a:t>
            </a:r>
          </a:p>
        </p:txBody>
      </p:sp>
      <p:sp>
        <p:nvSpPr>
          <p:cNvPr id="6" name="Content Placeholder 5"/>
          <p:cNvSpPr>
            <a:spLocks noGrp="1"/>
          </p:cNvSpPr>
          <p:nvPr>
            <p:ph sz="quarter" idx="4"/>
          </p:nvPr>
        </p:nvSpPr>
        <p:spPr>
          <a:xfrm>
            <a:off x="6249860" y="2819399"/>
            <a:ext cx="4416552" cy="3352801"/>
          </a:xfrm>
        </p:spPr>
        <p:txBody>
          <a:bodyPr/>
          <a:lstStyle>
            <a:lvl1pPr>
              <a:defRPr sz="2400"/>
            </a:lvl1pPr>
            <a:lvl2pPr>
              <a:defRPr sz="2000"/>
            </a:lvl2pPr>
            <a:lvl3pPr>
              <a:defRPr sz="1800"/>
            </a:lvl3pPr>
            <a:lvl4pPr>
              <a:defRPr sz="1600"/>
            </a:lvl4pPr>
            <a:lvl5pPr marL="1956816">
              <a:defRPr sz="1600"/>
            </a:lvl5pPr>
            <a:lvl6pPr marL="1956816">
              <a:defRPr sz="1600"/>
            </a:lvl6pPr>
            <a:lvl7pPr marL="1956816">
              <a:defRPr sz="1600"/>
            </a:lvl7pPr>
            <a:lvl8pPr marL="1956816">
              <a:defRPr sz="1600"/>
            </a:lvl8pPr>
            <a:lvl9pPr marL="1956816">
              <a:defRPr sz="1600"/>
            </a:lvl9pPr>
          </a:lstStyle>
          <a:p>
            <a:pPr lvl="0"/>
            <a:r>
              <a:t>Click to edit Master text styles</a:t>
            </a:r>
          </a:p>
          <a:p>
            <a:pPr lvl="1"/>
            <a:r>
              <a:t>Second level</a:t>
            </a:r>
          </a:p>
          <a:p>
            <a:pPr lvl="2"/>
            <a:r>
              <a:t>Third level</a:t>
            </a:r>
          </a:p>
          <a:p>
            <a:pPr lvl="3"/>
            <a:r>
              <a:t>Fourth level</a:t>
            </a:r>
          </a:p>
          <a:p>
            <a:pPr lvl="4"/>
            <a:r>
              <a:t>Fifth level</a:t>
            </a:r>
          </a:p>
        </p:txBody>
      </p:sp>
      <p:sp>
        <p:nvSpPr>
          <p:cNvPr id="7" name="Date Placeholder 6"/>
          <p:cNvSpPr>
            <a:spLocks noGrp="1"/>
          </p:cNvSpPr>
          <p:nvPr>
            <p:ph type="dt" sz="half" idx="10"/>
          </p:nvPr>
        </p:nvSpPr>
        <p:spPr/>
        <p:txBody>
          <a:bodyPr/>
          <a:lstStyle/>
          <a:p>
            <a:fld id="{9AFE8FB1-0A7A-443E-AAF7-31D4FA1AA312}" type="datetimeFigureOut">
              <a:rPr lang="en-US"/>
              <a:t>10/8/2020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6" name="line"/>
          <p:cNvGrpSpPr/>
          <p:nvPr/>
        </p:nvGrpSpPr>
        <p:grpSpPr bwMode="invGray">
          <a:xfrm>
            <a:off x="1522413" y="1514475"/>
            <a:ext cx="10569575" cy="64008"/>
            <a:chOff x="1522413" y="1514475"/>
            <a:chExt cx="10569575" cy="64008"/>
          </a:xfrm>
        </p:grpSpPr>
        <p:sp>
          <p:nvSpPr>
            <p:cNvPr id="157" name="Freef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8" name="Freef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59" name="Freef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0"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1"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2"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3"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4"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5"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6"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7"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8"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69"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0"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1"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2"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3"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4"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5"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6"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7"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8"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79"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0"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1"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2"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3"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4"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5"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6"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7"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8"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89"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0"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1"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2"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3"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4"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5"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6"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7"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8"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199"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0"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1"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2"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3"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4"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5"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6"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7"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8"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09"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0"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1"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2"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3"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4"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5"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6"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7"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8"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19"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0"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1"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2"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3"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4"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5"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6"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7"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8"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29"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230"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sp>
        <p:nvSpPr>
          <p:cNvPr id="2" name="Title 1"/>
          <p:cNvSpPr>
            <a:spLocks noGrp="1"/>
          </p:cNvSpPr>
          <p:nvPr>
            <p:ph type="title"/>
          </p:nvPr>
        </p:nvSpPr>
        <p:spPr/>
        <p:txBody>
          <a:bodyPr/>
          <a:lstStyle/>
          <a:p>
            <a:r>
              <a:t>Click to edit Master title style</a:t>
            </a:r>
          </a:p>
        </p:txBody>
      </p:sp>
      <p:sp>
        <p:nvSpPr>
          <p:cNvPr id="3" name="Date Placeholder 2"/>
          <p:cNvSpPr>
            <a:spLocks noGrp="1"/>
          </p:cNvSpPr>
          <p:nvPr>
            <p:ph type="dt" sz="half" idx="10"/>
          </p:nvPr>
        </p:nvSpPr>
        <p:spPr/>
        <p:txBody>
          <a:bodyPr/>
          <a:lstStyle/>
          <a:p>
            <a:fld id="{9AFE8FB1-0A7A-443E-AAF7-31D4FA1AA312}" type="datetimeFigureOut">
              <a:rPr lang="en-US"/>
              <a:t>10/8/2020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FE8FB1-0A7A-443E-AAF7-31D4FA1AA312}" type="datetimeFigureOut">
              <a:rPr lang="en-US"/>
              <a:t>10/8/2020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615" name="frame"/>
          <p:cNvGrpSpPr/>
          <p:nvPr/>
        </p:nvGrpSpPr>
        <p:grpSpPr bwMode="invGray">
          <a:xfrm>
            <a:off x="4417839" y="1630821"/>
            <a:ext cx="6291028" cy="4575885"/>
            <a:chOff x="4417839" y="1630821"/>
            <a:chExt cx="6291028" cy="4575885"/>
          </a:xfrm>
        </p:grpSpPr>
        <p:grpSp>
          <p:nvGrpSpPr>
            <p:cNvPr id="616" name="Group 615"/>
            <p:cNvGrpSpPr/>
            <p:nvPr/>
          </p:nvGrpSpPr>
          <p:grpSpPr bwMode="invGray">
            <a:xfrm>
              <a:off x="5414491" y="1630821"/>
              <a:ext cx="5294376" cy="4114800"/>
              <a:chOff x="3310555" y="716546"/>
              <a:chExt cx="5294376" cy="4114800"/>
            </a:xfrm>
          </p:grpSpPr>
          <p:grpSp>
            <p:nvGrpSpPr>
              <p:cNvPr id="768" name="Group 767"/>
              <p:cNvGrpSpPr/>
              <p:nvPr/>
            </p:nvGrpSpPr>
            <p:grpSpPr bwMode="invGray">
              <a:xfrm flipH="1">
                <a:off x="3310555" y="737968"/>
                <a:ext cx="5294376" cy="54864"/>
                <a:chOff x="1522413" y="1514475"/>
                <a:chExt cx="10569575" cy="64008"/>
              </a:xfrm>
              <a:solidFill>
                <a:schemeClr val="accent1"/>
              </a:solidFill>
            </p:grpSpPr>
            <p:sp>
              <p:nvSpPr>
                <p:cNvPr id="844" name="Freef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9" name="Group 768"/>
              <p:cNvGrpSpPr/>
              <p:nvPr/>
            </p:nvGrpSpPr>
            <p:grpSpPr bwMode="invGray">
              <a:xfrm rot="16200000" flipH="1">
                <a:off x="6492229" y="2755658"/>
                <a:ext cx="4114800" cy="36576"/>
                <a:chOff x="1522413" y="1514475"/>
                <a:chExt cx="10569575" cy="64008"/>
              </a:xfrm>
              <a:solidFill>
                <a:schemeClr val="accent1"/>
              </a:solidFill>
            </p:grpSpPr>
            <p:sp>
              <p:nvSpPr>
                <p:cNvPr id="770" name="Freef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7" name="Group 616"/>
            <p:cNvGrpSpPr/>
            <p:nvPr/>
          </p:nvGrpSpPr>
          <p:grpSpPr bwMode="invGray">
            <a:xfrm rot="10800000">
              <a:off x="4417839" y="2091906"/>
              <a:ext cx="5294376" cy="4114800"/>
              <a:chOff x="3310555" y="716546"/>
              <a:chExt cx="5294376" cy="4114800"/>
            </a:xfrm>
          </p:grpSpPr>
          <p:grpSp>
            <p:nvGrpSpPr>
              <p:cNvPr id="618" name="Group 617"/>
              <p:cNvGrpSpPr/>
              <p:nvPr/>
            </p:nvGrpSpPr>
            <p:grpSpPr bwMode="invGray">
              <a:xfrm flipH="1">
                <a:off x="3310555" y="737968"/>
                <a:ext cx="5294376" cy="54864"/>
                <a:chOff x="1522413" y="1514475"/>
                <a:chExt cx="10569575" cy="64008"/>
              </a:xfrm>
              <a:solidFill>
                <a:schemeClr val="accent1"/>
              </a:solidFill>
            </p:grpSpPr>
            <p:sp>
              <p:nvSpPr>
                <p:cNvPr id="694" name="Freef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7"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9" name="Group 618"/>
              <p:cNvGrpSpPr/>
              <p:nvPr/>
            </p:nvGrpSpPr>
            <p:grpSpPr bwMode="invGray">
              <a:xfrm rot="16200000" flipH="1">
                <a:off x="6492229" y="2755658"/>
                <a:ext cx="4114800" cy="36576"/>
                <a:chOff x="1522413" y="1514475"/>
                <a:chExt cx="10569575" cy="64008"/>
              </a:xfrm>
              <a:solidFill>
                <a:schemeClr val="accent1"/>
              </a:solidFill>
            </p:grpSpPr>
            <p:sp>
              <p:nvSpPr>
                <p:cNvPr id="620" name="Freef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3"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t>Click to edit Master title style</a:t>
            </a:r>
          </a:p>
        </p:txBody>
      </p:sp>
      <p:sp>
        <p:nvSpPr>
          <p:cNvPr id="3" name="Content Placeholder 2"/>
          <p:cNvSpPr>
            <a:spLocks noGrp="1"/>
          </p:cNvSpPr>
          <p:nvPr>
            <p:ph idx="1"/>
          </p:nvPr>
        </p:nvSpPr>
        <p:spPr>
          <a:xfrm>
            <a:off x="4710022" y="1905000"/>
            <a:ext cx="5669280" cy="4038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a:r>
              <a:t>Click to edit Master text styles</a:t>
            </a:r>
          </a:p>
          <a:p>
            <a:pPr lvl="1"/>
            <a:r>
              <a:t>Second level</a:t>
            </a:r>
          </a:p>
          <a:p>
            <a:pPr lvl="2"/>
            <a:r>
              <a:t>Third level</a:t>
            </a:r>
          </a:p>
          <a:p>
            <a:pPr lvl="3"/>
            <a:r>
              <a:t>Fourth level</a:t>
            </a:r>
          </a:p>
          <a:p>
            <a:pPr lvl="4"/>
            <a:r>
              <a:t>Fifth level</a:t>
            </a:r>
          </a:p>
        </p:txBody>
      </p:sp>
      <p:sp>
        <p:nvSpPr>
          <p:cNvPr id="4" name="Text Placeholder 3"/>
          <p:cNvSpPr>
            <a:spLocks noGrp="1"/>
          </p:cNvSpPr>
          <p:nvPr>
            <p:ph type="body" sz="half" idx="2"/>
          </p:nvPr>
        </p:nvSpPr>
        <p:spPr>
          <a:xfrm>
            <a:off x="1522413" y="3429000"/>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10/8/2020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614" name="frame"/>
          <p:cNvGrpSpPr/>
          <p:nvPr/>
        </p:nvGrpSpPr>
        <p:grpSpPr bwMode="invGray">
          <a:xfrm flipH="1">
            <a:off x="1447500" y="1630821"/>
            <a:ext cx="6291028" cy="4575885"/>
            <a:chOff x="4417839" y="1630821"/>
            <a:chExt cx="6291028" cy="4575885"/>
          </a:xfrm>
        </p:grpSpPr>
        <p:grpSp>
          <p:nvGrpSpPr>
            <p:cNvPr id="615" name="Group 614"/>
            <p:cNvGrpSpPr/>
            <p:nvPr/>
          </p:nvGrpSpPr>
          <p:grpSpPr bwMode="invGray">
            <a:xfrm>
              <a:off x="5414491" y="1630821"/>
              <a:ext cx="5294376" cy="4114800"/>
              <a:chOff x="3310555" y="716546"/>
              <a:chExt cx="5294376" cy="4114800"/>
            </a:xfrm>
          </p:grpSpPr>
          <p:grpSp>
            <p:nvGrpSpPr>
              <p:cNvPr id="767" name="Group 766"/>
              <p:cNvGrpSpPr/>
              <p:nvPr/>
            </p:nvGrpSpPr>
            <p:grpSpPr bwMode="invGray">
              <a:xfrm flipH="1">
                <a:off x="3310555" y="737968"/>
                <a:ext cx="5294376" cy="54864"/>
                <a:chOff x="1522413" y="1514475"/>
                <a:chExt cx="10569575" cy="64008"/>
              </a:xfrm>
              <a:solidFill>
                <a:schemeClr val="accent1"/>
              </a:solidFill>
            </p:grpSpPr>
            <p:sp>
              <p:nvSpPr>
                <p:cNvPr id="843" name="Freef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4" name="Freef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5" name="Freef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5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6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7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8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9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0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91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768" name="Group 767"/>
              <p:cNvGrpSpPr/>
              <p:nvPr/>
            </p:nvGrpSpPr>
            <p:grpSpPr bwMode="invGray">
              <a:xfrm rot="16200000" flipH="1">
                <a:off x="6492229" y="2755658"/>
                <a:ext cx="4114800" cy="36576"/>
                <a:chOff x="1522413" y="1514475"/>
                <a:chExt cx="10569575" cy="64008"/>
              </a:xfrm>
              <a:solidFill>
                <a:schemeClr val="accent1"/>
              </a:solidFill>
            </p:grpSpPr>
            <p:sp>
              <p:nvSpPr>
                <p:cNvPr id="769" name="Freef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0" name="Freef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1" name="Freef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2"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3"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4"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5"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6"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7"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8"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79"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0"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1"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2"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3"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4"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5"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6"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7"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8"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89"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0"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1"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2"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3"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4"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5"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6"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7"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8"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99"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0"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1"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2"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3"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4"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5"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6"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7"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8"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09"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0"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1"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2"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3"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4"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5"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6"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7"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8"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19"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0"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1"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2"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3"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4"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5"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6"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7"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8"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29"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0"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1"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2"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3"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4"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5"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6"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7"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8"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39"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0"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1"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842"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nvGrpSpPr>
            <p:cNvPr id="616" name="Group 615"/>
            <p:cNvGrpSpPr/>
            <p:nvPr/>
          </p:nvGrpSpPr>
          <p:grpSpPr bwMode="invGray">
            <a:xfrm rot="10800000">
              <a:off x="4417839" y="2091906"/>
              <a:ext cx="5294376" cy="4114800"/>
              <a:chOff x="3310555" y="716546"/>
              <a:chExt cx="5294376" cy="4114800"/>
            </a:xfrm>
          </p:grpSpPr>
          <p:grpSp>
            <p:nvGrpSpPr>
              <p:cNvPr id="617" name="Group 616"/>
              <p:cNvGrpSpPr/>
              <p:nvPr/>
            </p:nvGrpSpPr>
            <p:grpSpPr bwMode="invGray">
              <a:xfrm flipH="1">
                <a:off x="3310555" y="737968"/>
                <a:ext cx="5294376" cy="54864"/>
                <a:chOff x="1522413" y="1514475"/>
                <a:chExt cx="10569575" cy="64008"/>
              </a:xfrm>
              <a:solidFill>
                <a:schemeClr val="accent1"/>
              </a:solidFill>
            </p:grpSpPr>
            <p:sp>
              <p:nvSpPr>
                <p:cNvPr id="693" name="Freef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4" name="Freef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5" name="Freef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6" name="Freef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7" name="Freef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8" name="Freef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9" name="Freef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0" name="Freef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1" name="Freef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2" name="Freef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3" name="Freef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4" name="Freef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5" name="Freef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6" name="Freef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7" name="Freef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8" name="Freef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09" name="Freef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0" name="Freef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1" name="Freef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2" name="Freef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3" name="Freef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4" name="Freef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5" name="Freef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6" name="Freef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7" name="Freef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8" name="Freef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19" name="Freef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0" name="Freef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1" name="Freef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2" name="Freef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3" name="Freef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4" name="Freef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5" name="Freef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6" name="Freef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7" name="Freef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8" name="Freef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29" name="Freef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0" name="Freef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1" name="Freef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2" name="Freef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3" name="Freef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4" name="Freef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5" name="Freef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6" name="Freef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7" name="Freef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8" name="Freef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39" name="Freef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0" name="Freef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1" name="Freef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2" name="Freef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3" name="Freef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4" name="Freef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5" name="Freef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6" name="Freef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7" name="Freef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8" name="Freef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49" name="Freef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0" name="Freef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1" name="Freef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2" name="Freef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3" name="Freef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4" name="Freef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5" name="Freef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6" name="Freef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7" name="Freef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8" name="Freef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59" name="Freef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0" name="Freef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1" name="Freef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2" name="Freef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3" name="Freef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4" name="Freef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5" name="Freef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766" name="Freef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nvGrpSpPr>
              <p:cNvPr id="618" name="Group 617"/>
              <p:cNvGrpSpPr/>
              <p:nvPr/>
            </p:nvGrpSpPr>
            <p:grpSpPr bwMode="invGray">
              <a:xfrm rot="16200000" flipH="1">
                <a:off x="6492229" y="2755658"/>
                <a:ext cx="4114800" cy="36576"/>
                <a:chOff x="1522413" y="1514475"/>
                <a:chExt cx="10569575" cy="64008"/>
              </a:xfrm>
              <a:solidFill>
                <a:schemeClr val="accent1"/>
              </a:solidFill>
            </p:grpSpPr>
            <p:sp>
              <p:nvSpPr>
                <p:cNvPr id="619" name="Freef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0" name="Freef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1" name="Freef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2" name="Freef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3" name="Freef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4" name="Freef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5" name="Freef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6" name="Freef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7" name="Freef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8" name="Freef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29" name="Freef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0" name="Freef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1" name="Freef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2" name="Freef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3" name="Freef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4" name="Freef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5" name="Freef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6" name="Freef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7" name="Freef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8" name="Freef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39" name="Freef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0" name="Freef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1" name="Freef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2" name="Freef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3" name="Freef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4" name="Freef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5" name="Freef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6" name="Freef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7" name="Freef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8" name="Freef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49" name="Freef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0" name="Freef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1" name="Freef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2" name="Freef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3" name="Freef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4" name="Freef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5" name="Freef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6" name="Freef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7" name="Freef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8" name="Freef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59" name="Freef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0" name="Freef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1" name="Freef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2" name="Freef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3" name="Freef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4" name="Freef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5" name="Freef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6" name="Freef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7" name="Freef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8" name="Freef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69" name="Freef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0" name="Freef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1" name="Freef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2" name="Freef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3" name="Freef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4" name="Freef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5" name="Freef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6" name="Freef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7" name="Freef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8" name="Freef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79" name="Freef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0" name="Freef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1" name="Freef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2" name="Freef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3" name="Freef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4" name="Freef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5" name="Freef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6" name="Freef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7" name="Freef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8" name="Freef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89" name="Freef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0" name="Freef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1" name="Freef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sp>
              <p:nvSpPr>
                <p:cNvPr id="692" name="Freef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a:ln>
                      <a:noFill/>
                    </a:ln>
                  </a:endParaRPr>
                </a:p>
              </p:txBody>
            </p:sp>
          </p:grpSp>
        </p:grpSp>
      </p:grpSp>
      <p:sp>
        <p:nvSpPr>
          <p:cNvPr id="2" name="Title 1"/>
          <p:cNvSpPr>
            <a:spLocks noGrp="1"/>
          </p:cNvSpPr>
          <p:nvPr>
            <p:ph type="title"/>
          </p:nvPr>
        </p:nvSpPr>
        <p:spPr>
          <a:xfrm>
            <a:off x="1522414" y="274638"/>
            <a:ext cx="9143998" cy="1020762"/>
          </a:xfrm>
        </p:spPr>
        <p:txBody>
          <a:bodyPr anchor="b">
            <a:noAutofit/>
          </a:bodyPr>
          <a:lstStyle>
            <a:lvl1pPr algn="l">
              <a:defRPr sz="3200" b="0"/>
            </a:lvl1pPr>
          </a:lstStyle>
          <a:p>
            <a:r>
              <a:t>Click to edit Master title style</a:t>
            </a:r>
          </a:p>
        </p:txBody>
      </p:sp>
      <p:sp>
        <p:nvSpPr>
          <p:cNvPr id="3" name="Picture Placeholder 2"/>
          <p:cNvSpPr>
            <a:spLocks noGrp="1"/>
          </p:cNvSpPr>
          <p:nvPr>
            <p:ph type="pic" idx="1"/>
          </p:nvPr>
        </p:nvSpPr>
        <p:spPr>
          <a:xfrm>
            <a:off x="1745838" y="1884311"/>
            <a:ext cx="5669280" cy="4041648"/>
          </a:xfrm>
          <a:solidFill>
            <a:schemeClr val="bg1"/>
          </a:solidFill>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t>Click icon to add picture</a:t>
            </a:r>
          </a:p>
        </p:txBody>
      </p:sp>
      <p:sp>
        <p:nvSpPr>
          <p:cNvPr id="4" name="Text Placeholder 3"/>
          <p:cNvSpPr>
            <a:spLocks noGrp="1"/>
          </p:cNvSpPr>
          <p:nvPr>
            <p:ph type="body" sz="half" idx="2"/>
          </p:nvPr>
        </p:nvSpPr>
        <p:spPr>
          <a:xfrm>
            <a:off x="7905959" y="3411748"/>
            <a:ext cx="2743200" cy="2743200"/>
          </a:xfrm>
        </p:spPr>
        <p:txBody>
          <a:bodyPr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t>Click to edit Master text styles</a:t>
            </a:r>
          </a:p>
        </p:txBody>
      </p:sp>
      <p:sp>
        <p:nvSpPr>
          <p:cNvPr id="5" name="Date Placeholder 4"/>
          <p:cNvSpPr>
            <a:spLocks noGrp="1"/>
          </p:cNvSpPr>
          <p:nvPr>
            <p:ph type="dt" sz="half" idx="10"/>
          </p:nvPr>
        </p:nvSpPr>
        <p:spPr/>
        <p:txBody>
          <a:bodyPr/>
          <a:lstStyle/>
          <a:p>
            <a:fld id="{9AFE8FB1-0A7A-443E-AAF7-31D4FA1AA312}" type="datetimeFigureOut">
              <a:rPr lang="en-US"/>
              <a:t>10/8/2020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25BA54BD-C84D-46CE-8B72-31BFB26ABA43}" type="slidenum">
              <a:rPr/>
              <a:t>‹#›</a:t>
            </a:fld>
            <a:endParaRPr/>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r>
              <a:t>Click to edit Master title style</a:t>
            </a:r>
          </a:p>
        </p:txBody>
      </p:sp>
      <p:sp>
        <p:nvSpPr>
          <p:cNvPr id="3" name="Text Placeholder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9AFE8FB1-0A7A-443E-AAF7-31D4FA1AA312}" type="datetimeFigureOut">
              <a:rPr lang="en-US"/>
              <a:pPr/>
              <a:t>10/8/2020</a:t>
            </a:fld>
            <a:endParaRPr/>
          </a:p>
        </p:txBody>
      </p:sp>
      <p:sp>
        <p:nvSpPr>
          <p:cNvPr id="5" name="Footer Placeholder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a:p>
        </p:txBody>
      </p:sp>
      <p:sp>
        <p:nvSpPr>
          <p:cNvPr id="6" name="Slide Number Placehold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000">
                <a:solidFill>
                  <a:schemeClr val="tx1">
                    <a:tint val="75000"/>
                  </a:schemeClr>
                </a:solidFill>
              </a:defRPr>
            </a:lvl1pPr>
          </a:lstStyle>
          <a:p>
            <a:fld id="{25BA54BD-C84D-46CE-8B72-31BFB26ABA43}" type="slidenum">
              <a:rPr/>
              <a:pPr/>
              <a:t>‹#›</a:t>
            </a:fld>
            <a:endParaRPr/>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www.tutorialspoint.com/c_standard_library/c_function_fseek.htm" TargetMode="External"/><Relationship Id="rId2" Type="http://schemas.openxmlformats.org/officeDocument/2006/relationships/hyperlink" Target="https://codeforwin.org/2018/03/c-program-to-list-all-files-in-a-directory-recursively.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kernel.org/doc/man-pag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gcc.gnu.or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Operating Systems Lab2</a:t>
            </a:r>
          </a:p>
        </p:txBody>
      </p:sp>
      <p:sp>
        <p:nvSpPr>
          <p:cNvPr id="3" name="Subtitle 2"/>
          <p:cNvSpPr>
            <a:spLocks noGrp="1"/>
          </p:cNvSpPr>
          <p:nvPr>
            <p:ph type="subTitle" idx="1"/>
          </p:nvPr>
        </p:nvSpPr>
        <p:spPr/>
        <p:txBody>
          <a:bodyPr vert="horz" lIns="91440" tIns="45720" rIns="91440" bIns="45720" rtlCol="0" anchor="t">
            <a:normAutofit/>
          </a:bodyPr>
          <a:lstStyle/>
          <a:p>
            <a:endParaRPr lang="en-US" dirty="0"/>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ED1FE-2FCD-462A-AE8E-7C0C2102D1F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38E835C-BFAA-4EB0-ABA5-E556C11B32D9}"/>
              </a:ext>
            </a:extLst>
          </p:cNvPr>
          <p:cNvSpPr>
            <a:spLocks noGrp="1"/>
          </p:cNvSpPr>
          <p:nvPr>
            <p:ph idx="1"/>
          </p:nvPr>
        </p:nvSpPr>
        <p:spPr>
          <a:xfrm>
            <a:off x="1522414" y="1905000"/>
            <a:ext cx="9144000" cy="762242"/>
          </a:xfrm>
        </p:spPr>
        <p:txBody>
          <a:bodyPr vert="horz" lIns="91440" tIns="45720" rIns="91440" bIns="45720" rtlCol="0" anchor="t">
            <a:normAutofit/>
          </a:bodyPr>
          <a:lstStyle/>
          <a:p>
            <a:r>
              <a:rPr lang="en" sz="2000" dirty="0">
                <a:latin typeface="Consolas"/>
              </a:rPr>
              <a:t>Suppose we compiled the program </a:t>
            </a:r>
            <a:r>
              <a:rPr lang="en" sz="2000" dirty="0" err="1">
                <a:latin typeface="Consolas"/>
              </a:rPr>
              <a:t>myecho.c</a:t>
            </a:r>
            <a:r>
              <a:rPr lang="en" sz="2000" dirty="0">
                <a:latin typeface="Consolas"/>
              </a:rPr>
              <a:t> in the current directory, using the command:</a:t>
            </a:r>
            <a:endParaRPr lang="en-US" sz="2000" dirty="0"/>
          </a:p>
          <a:p>
            <a:endParaRPr lang="en-US" sz="2000" dirty="0"/>
          </a:p>
        </p:txBody>
      </p:sp>
      <p:sp>
        <p:nvSpPr>
          <p:cNvPr id="4" name="TextBox 3">
            <a:extLst>
              <a:ext uri="{FF2B5EF4-FFF2-40B4-BE49-F238E27FC236}">
                <a16:creationId xmlns:a16="http://schemas.microsoft.com/office/drawing/2014/main" id="{AA260820-748B-4E22-A725-BDD28852173C}"/>
              </a:ext>
            </a:extLst>
          </p:cNvPr>
          <p:cNvSpPr txBox="1"/>
          <p:nvPr/>
        </p:nvSpPr>
        <p:spPr>
          <a:xfrm>
            <a:off x="3248008" y="2755498"/>
            <a:ext cx="4825276"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err="1">
                <a:latin typeface="Monaco"/>
                <a:ea typeface="Verdana"/>
                <a:cs typeface="Verdana"/>
              </a:rPr>
              <a:t>gcc</a:t>
            </a:r>
            <a:r>
              <a:rPr lang="en-US" sz="2000" dirty="0">
                <a:latin typeface="Monaco"/>
                <a:ea typeface="Verdana"/>
                <a:cs typeface="Verdana"/>
              </a:rPr>
              <a:t> -o </a:t>
            </a:r>
            <a:r>
              <a:rPr lang="en-US" sz="2000" dirty="0" err="1">
                <a:latin typeface="Monaco"/>
                <a:ea typeface="Verdana"/>
                <a:cs typeface="Verdana"/>
              </a:rPr>
              <a:t>myecho</a:t>
            </a:r>
            <a:r>
              <a:rPr lang="en-US" sz="2000" dirty="0">
                <a:latin typeface="Monaco"/>
                <a:ea typeface="Verdana"/>
                <a:cs typeface="Verdana"/>
              </a:rPr>
              <a:t> </a:t>
            </a:r>
            <a:r>
              <a:rPr lang="en-US" sz="2000" dirty="0" err="1">
                <a:latin typeface="Monaco"/>
                <a:ea typeface="Verdana"/>
                <a:cs typeface="Verdana"/>
              </a:rPr>
              <a:t>myecho.c</a:t>
            </a:r>
            <a:endParaRPr lang="en-US" sz="2000">
              <a:latin typeface="Monaco"/>
            </a:endParaRPr>
          </a:p>
        </p:txBody>
      </p:sp>
      <p:sp>
        <p:nvSpPr>
          <p:cNvPr id="5" name="TextBox 4">
            <a:extLst>
              <a:ext uri="{FF2B5EF4-FFF2-40B4-BE49-F238E27FC236}">
                <a16:creationId xmlns:a16="http://schemas.microsoft.com/office/drawing/2014/main" id="{053308A2-027E-4E72-92F7-C428697A50A8}"/>
              </a:ext>
            </a:extLst>
          </p:cNvPr>
          <p:cNvSpPr txBox="1"/>
          <p:nvPr/>
        </p:nvSpPr>
        <p:spPr>
          <a:xfrm>
            <a:off x="1525689" y="3332424"/>
            <a:ext cx="9358131"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sz="2000" dirty="0">
                <a:latin typeface="Consolas"/>
              </a:rPr>
              <a:t>How do we run this command? We will use the following command line:</a:t>
            </a:r>
            <a:endParaRPr lang="en-US" sz="2000"/>
          </a:p>
        </p:txBody>
      </p:sp>
      <p:sp>
        <p:nvSpPr>
          <p:cNvPr id="6" name="TextBox 5">
            <a:extLst>
              <a:ext uri="{FF2B5EF4-FFF2-40B4-BE49-F238E27FC236}">
                <a16:creationId xmlns:a16="http://schemas.microsoft.com/office/drawing/2014/main" id="{97905FE1-C918-40A5-9F45-615E73E1DE93}"/>
              </a:ext>
            </a:extLst>
          </p:cNvPr>
          <p:cNvSpPr txBox="1"/>
          <p:nvPr/>
        </p:nvSpPr>
        <p:spPr>
          <a:xfrm>
            <a:off x="3186746" y="3985308"/>
            <a:ext cx="6723002"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000" dirty="0">
                <a:latin typeface="Monaco"/>
              </a:rPr>
              <a:t>./</a:t>
            </a:r>
            <a:r>
              <a:rPr lang="en" sz="2000" dirty="0" err="1">
                <a:latin typeface="Monaco"/>
              </a:rPr>
              <a:t>myecho</a:t>
            </a:r>
            <a:r>
              <a:rPr lang="en" sz="2000" dirty="0">
                <a:latin typeface="Monaco"/>
              </a:rPr>
              <a:t> arg1 arg2 arg3 done</a:t>
            </a:r>
            <a:endParaRPr lang="en-US" sz="2000">
              <a:latin typeface="Monaco"/>
            </a:endParaRPr>
          </a:p>
        </p:txBody>
      </p:sp>
      <p:sp>
        <p:nvSpPr>
          <p:cNvPr id="7" name="TextBox 6">
            <a:extLst>
              <a:ext uri="{FF2B5EF4-FFF2-40B4-BE49-F238E27FC236}">
                <a16:creationId xmlns:a16="http://schemas.microsoft.com/office/drawing/2014/main" id="{022368A4-E676-400C-B261-BA84EBA355FB}"/>
              </a:ext>
            </a:extLst>
          </p:cNvPr>
          <p:cNvSpPr txBox="1"/>
          <p:nvPr/>
        </p:nvSpPr>
        <p:spPr>
          <a:xfrm>
            <a:off x="1529491" y="4833515"/>
            <a:ext cx="846891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sz="2000" dirty="0">
                <a:latin typeface="Consolas"/>
              </a:rPr>
              <a:t>Let's analyze this line last line. (denote by the symbol ◊ a space character):</a:t>
            </a:r>
            <a:endParaRPr lang="en-US" sz="2000" dirty="0">
              <a:latin typeface="Corbel"/>
            </a:endParaRPr>
          </a:p>
          <a:p>
            <a:pPr marL="342900" indent="-342900">
              <a:lnSpc>
                <a:spcPct val="90000"/>
              </a:lnSpc>
              <a:buFont typeface="Arial"/>
              <a:buChar char="•"/>
            </a:pPr>
            <a:endParaRPr lang="en" sz="2000" dirty="0">
              <a:latin typeface="Consolas"/>
            </a:endParaRPr>
          </a:p>
        </p:txBody>
      </p:sp>
    </p:spTree>
    <p:extLst>
      <p:ext uri="{BB962C8B-B14F-4D97-AF65-F5344CB8AC3E}">
        <p14:creationId xmlns:p14="http://schemas.microsoft.com/office/powerpoint/2010/main" val="42333479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9D3DDB-45D8-4972-A5A9-49042679EE77}"/>
              </a:ext>
            </a:extLst>
          </p:cNvPr>
          <p:cNvSpPr>
            <a:spLocks noGrp="1"/>
          </p:cNvSpPr>
          <p:nvPr>
            <p:ph type="title"/>
          </p:nvPr>
        </p:nvSpPr>
        <p:spPr/>
        <p:txBody>
          <a:bodyPr/>
          <a:lstStyle/>
          <a:p>
            <a:r>
              <a:rPr lang="en-US" b="1" dirty="0">
                <a:latin typeface="Monaco"/>
                <a:ea typeface="Verdana"/>
                <a:cs typeface="Verdana"/>
              </a:rPr>
              <a:t>/myecho◊arg1◊arg2◊arg3◊done </a:t>
            </a:r>
            <a:endParaRPr lang="en-US" b="1" dirty="0">
              <a:latin typeface="Monaco"/>
            </a:endParaRPr>
          </a:p>
        </p:txBody>
      </p:sp>
      <p:sp>
        <p:nvSpPr>
          <p:cNvPr id="3" name="Content Placeholder 2">
            <a:extLst>
              <a:ext uri="{FF2B5EF4-FFF2-40B4-BE49-F238E27FC236}">
                <a16:creationId xmlns:a16="http://schemas.microsoft.com/office/drawing/2014/main" id="{A8CA449C-AC08-48F0-8F97-4C104F1EA7B6}"/>
              </a:ext>
            </a:extLst>
          </p:cNvPr>
          <p:cNvSpPr>
            <a:spLocks noGrp="1"/>
          </p:cNvSpPr>
          <p:nvPr>
            <p:ph idx="1"/>
          </p:nvPr>
        </p:nvSpPr>
        <p:spPr>
          <a:xfrm>
            <a:off x="1522414" y="1612016"/>
            <a:ext cx="9144000" cy="1087780"/>
          </a:xfrm>
        </p:spPr>
        <p:txBody>
          <a:bodyPr vert="horz" lIns="91440" tIns="45720" rIns="91440" bIns="45720" rtlCol="0" anchor="t">
            <a:normAutofit/>
          </a:bodyPr>
          <a:lstStyle/>
          <a:p>
            <a:r>
              <a:rPr lang="en" sz="1800" dirty="0">
                <a:latin typeface="Consolas"/>
              </a:rPr>
              <a:t>./      Represents the path to the </a:t>
            </a:r>
            <a:r>
              <a:rPr lang="en" sz="1800" dirty="0" err="1">
                <a:latin typeface="Consolas"/>
              </a:rPr>
              <a:t>myecho</a:t>
            </a:r>
            <a:r>
              <a:rPr lang="en" sz="1800" dirty="0">
                <a:latin typeface="Consolas"/>
              </a:rPr>
              <a:t> file. The dot represents the current director and the slash represents the path divider. Why do we need this strange construction? You can find the explanation in the next section.</a:t>
            </a:r>
            <a:endParaRPr lang="en-US" sz="1800" dirty="0"/>
          </a:p>
        </p:txBody>
      </p:sp>
      <p:sp>
        <p:nvSpPr>
          <p:cNvPr id="4" name="TextBox 3">
            <a:extLst>
              <a:ext uri="{FF2B5EF4-FFF2-40B4-BE49-F238E27FC236}">
                <a16:creationId xmlns:a16="http://schemas.microsoft.com/office/drawing/2014/main" id="{DF9F3387-6145-4EA0-AAAD-57BEAAA47F66}"/>
              </a:ext>
            </a:extLst>
          </p:cNvPr>
          <p:cNvSpPr txBox="1"/>
          <p:nvPr/>
        </p:nvSpPr>
        <p:spPr>
          <a:xfrm>
            <a:off x="1523788" y="2657837"/>
            <a:ext cx="8740014" cy="8402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err="1">
                <a:latin typeface="Consolas"/>
              </a:rPr>
              <a:t>myecho</a:t>
            </a:r>
            <a:r>
              <a:rPr lang="en" dirty="0">
                <a:latin typeface="Consolas"/>
              </a:rPr>
              <a:t>     This is the name of the executable file. Together with the path, it represents the first element in the command line, namely, in this case, the command to be executed.</a:t>
            </a:r>
            <a:endParaRPr lang="en-US" dirty="0"/>
          </a:p>
        </p:txBody>
      </p:sp>
      <p:sp>
        <p:nvSpPr>
          <p:cNvPr id="5" name="TextBox 4">
            <a:extLst>
              <a:ext uri="{FF2B5EF4-FFF2-40B4-BE49-F238E27FC236}">
                <a16:creationId xmlns:a16="http://schemas.microsoft.com/office/drawing/2014/main" id="{1E9E3B5B-3CD8-4E4E-8945-9B1D23F6DD22}"/>
              </a:ext>
            </a:extLst>
          </p:cNvPr>
          <p:cNvSpPr txBox="1"/>
          <p:nvPr/>
        </p:nvSpPr>
        <p:spPr>
          <a:xfrm>
            <a:off x="1525689" y="3495193"/>
            <a:ext cx="9531638" cy="18374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a:latin typeface="Consolas"/>
              </a:rPr>
              <a:t>◊    The space is, for the command interpreter, a divider. It separates the command line into elements. The first element can be a command (a path to an executable file or a name, see below) or an environment variable declaration.
Be careful: a poorly placed space will break the command line into items where you don't want them.</a:t>
            </a:r>
            <a:endParaRPr lang="en-US" dirty="0"/>
          </a:p>
          <a:p>
            <a:pPr marL="342900" indent="-342900" algn="l">
              <a:lnSpc>
                <a:spcPct val="90000"/>
              </a:lnSpc>
              <a:buFont typeface="Arial"/>
              <a:buChar char="•"/>
            </a:pPr>
            <a:endParaRPr lang="en-US" dirty="0"/>
          </a:p>
        </p:txBody>
      </p:sp>
      <p:sp>
        <p:nvSpPr>
          <p:cNvPr id="6" name="TextBox 5">
            <a:extLst>
              <a:ext uri="{FF2B5EF4-FFF2-40B4-BE49-F238E27FC236}">
                <a16:creationId xmlns:a16="http://schemas.microsoft.com/office/drawing/2014/main" id="{6487C8F2-27B2-452D-A2CF-AE29861747EC}"/>
              </a:ext>
            </a:extLst>
          </p:cNvPr>
          <p:cNvSpPr txBox="1"/>
          <p:nvPr/>
        </p:nvSpPr>
        <p:spPr>
          <a:xfrm>
            <a:off x="1527590" y="5157244"/>
            <a:ext cx="9911183" cy="8402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buFont typeface="Arial"/>
              <a:buChar char="•"/>
            </a:pPr>
            <a:r>
              <a:rPr lang="en-US" dirty="0">
                <a:latin typeface="Verdana"/>
                <a:ea typeface="Verdana"/>
                <a:cs typeface="Verdana"/>
              </a:rPr>
              <a:t>arg1◊arg2◊arg3◊done      </a:t>
            </a:r>
            <a:r>
              <a:rPr lang="en" dirty="0">
                <a:latin typeface="Consolas"/>
                <a:ea typeface="Verdana"/>
                <a:cs typeface="Verdana"/>
              </a:rPr>
              <a:t>If the first element is a command, the following elements represent arguments that will be transmitted to the executed command. In C, these arguments can be accessed through the </a:t>
            </a:r>
            <a:r>
              <a:rPr lang="en" dirty="0" err="1">
                <a:latin typeface="Consolas"/>
                <a:ea typeface="Verdana"/>
                <a:cs typeface="Verdana"/>
              </a:rPr>
              <a:t>argv</a:t>
            </a:r>
            <a:r>
              <a:rPr lang="en" dirty="0">
                <a:latin typeface="Consolas"/>
                <a:ea typeface="Verdana"/>
                <a:cs typeface="Verdana"/>
              </a:rPr>
              <a:t> vector.</a:t>
            </a:r>
            <a:endParaRPr lang="en-US" dirty="0"/>
          </a:p>
        </p:txBody>
      </p:sp>
    </p:spTree>
    <p:extLst>
      <p:ext uri="{BB962C8B-B14F-4D97-AF65-F5344CB8AC3E}">
        <p14:creationId xmlns:p14="http://schemas.microsoft.com/office/powerpoint/2010/main" val="2189250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19F5D-62CA-45E1-8590-9B7EA6FD2A2C}"/>
              </a:ext>
            </a:extLst>
          </p:cNvPr>
          <p:cNvSpPr>
            <a:spLocks noGrp="1"/>
          </p:cNvSpPr>
          <p:nvPr>
            <p:ph type="title"/>
          </p:nvPr>
        </p:nvSpPr>
        <p:spPr/>
        <p:txBody>
          <a:bodyPr/>
          <a:lstStyle/>
          <a:p>
            <a:r>
              <a:rPr lang="en" dirty="0"/>
              <a:t>PATH environment variable</a:t>
            </a:r>
            <a:endParaRPr lang="en-US" dirty="0"/>
          </a:p>
        </p:txBody>
      </p:sp>
      <p:sp>
        <p:nvSpPr>
          <p:cNvPr id="3" name="Content Placeholder 2">
            <a:extLst>
              <a:ext uri="{FF2B5EF4-FFF2-40B4-BE49-F238E27FC236}">
                <a16:creationId xmlns:a16="http://schemas.microsoft.com/office/drawing/2014/main" id="{59E94681-5EDE-4632-8D0A-527D372A52EE}"/>
              </a:ext>
            </a:extLst>
          </p:cNvPr>
          <p:cNvSpPr>
            <a:spLocks noGrp="1"/>
          </p:cNvSpPr>
          <p:nvPr>
            <p:ph idx="1"/>
          </p:nvPr>
        </p:nvSpPr>
        <p:spPr>
          <a:xfrm>
            <a:off x="1522414" y="1905000"/>
            <a:ext cx="9144000" cy="2303121"/>
          </a:xfrm>
        </p:spPr>
        <p:txBody>
          <a:bodyPr vert="horz" lIns="91440" tIns="45720" rIns="91440" bIns="45720" rtlCol="0" anchor="t">
            <a:normAutofit lnSpcReduction="10000"/>
          </a:bodyPr>
          <a:lstStyle/>
          <a:p>
            <a:r>
              <a:rPr lang="en" sz="1800" dirty="0">
                <a:latin typeface="Consolas"/>
              </a:rPr>
              <a:t>When the first element in the line is a command, the shell behaves differently if it is a path to a file containing the sign / or if it is just a string. In the first case, it will run exactly the specified file. Second, if it is not an internal command, alias or something else interpreted directly by the shell, the executable file is searched in a list of directories. This list is in the PATH environment variable and is in the form of directory paths separated by the sign: (colon). To see the contents of this variable, use the command:</a:t>
            </a:r>
            <a:endParaRPr lang="en-US" sz="1800" dirty="0"/>
          </a:p>
        </p:txBody>
      </p:sp>
      <p:sp>
        <p:nvSpPr>
          <p:cNvPr id="4" name="TextBox 3">
            <a:extLst>
              <a:ext uri="{FF2B5EF4-FFF2-40B4-BE49-F238E27FC236}">
                <a16:creationId xmlns:a16="http://schemas.microsoft.com/office/drawing/2014/main" id="{C179B7DE-17DE-4259-9C57-BE5A4A3D179F}"/>
              </a:ext>
            </a:extLst>
          </p:cNvPr>
          <p:cNvSpPr txBox="1"/>
          <p:nvPr/>
        </p:nvSpPr>
        <p:spPr>
          <a:xfrm>
            <a:off x="4115539" y="3927434"/>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a:latin typeface="Monaco"/>
                <a:ea typeface="Verdana"/>
                <a:cs typeface="Verdana"/>
              </a:rPr>
              <a:t>echo $PATH</a:t>
            </a:r>
            <a:endParaRPr lang="en-US" sz="2000">
              <a:latin typeface="Monaco"/>
            </a:endParaRPr>
          </a:p>
        </p:txBody>
      </p:sp>
      <p:sp>
        <p:nvSpPr>
          <p:cNvPr id="5" name="TextBox 4">
            <a:extLst>
              <a:ext uri="{FF2B5EF4-FFF2-40B4-BE49-F238E27FC236}">
                <a16:creationId xmlns:a16="http://schemas.microsoft.com/office/drawing/2014/main" id="{01938E67-4A4D-444B-BB90-144577F65EFA}"/>
              </a:ext>
            </a:extLst>
          </p:cNvPr>
          <p:cNvSpPr txBox="1"/>
          <p:nvPr/>
        </p:nvSpPr>
        <p:spPr>
          <a:xfrm>
            <a:off x="1525689" y="4200525"/>
            <a:ext cx="9358131"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dirty="0">
                <a:latin typeface="Consolas"/>
              </a:rPr>
              <a:t>Thus, if we want to run a program in the current directory, and this directory is not in PATH, we must explicitly specify a path to it. That's why we use a line like that</a:t>
            </a:r>
            <a:endParaRPr lang="en-US" dirty="0"/>
          </a:p>
        </p:txBody>
      </p:sp>
      <p:sp>
        <p:nvSpPr>
          <p:cNvPr id="6" name="TextBox 5">
            <a:extLst>
              <a:ext uri="{FF2B5EF4-FFF2-40B4-BE49-F238E27FC236}">
                <a16:creationId xmlns:a16="http://schemas.microsoft.com/office/drawing/2014/main" id="{5D20A3BA-AB43-4091-BA9F-F6309CEEE735}"/>
              </a:ext>
            </a:extLst>
          </p:cNvPr>
          <p:cNvSpPr txBox="1"/>
          <p:nvPr/>
        </p:nvSpPr>
        <p:spPr>
          <a:xfrm>
            <a:off x="4119342" y="5124690"/>
            <a:ext cx="395774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lnSpc>
                <a:spcPct val="90000"/>
              </a:lnSpc>
            </a:pPr>
            <a:r>
              <a:rPr lang="en-US" sz="2000" dirty="0">
                <a:latin typeface="Monaco"/>
                <a:ea typeface="Verdana"/>
                <a:cs typeface="Verdana"/>
              </a:rPr>
              <a:t>./program</a:t>
            </a:r>
            <a:endParaRPr lang="en-US" sz="2000">
              <a:latin typeface="Monaco"/>
            </a:endParaRPr>
          </a:p>
        </p:txBody>
      </p:sp>
      <p:sp>
        <p:nvSpPr>
          <p:cNvPr id="7" name="TextBox 6">
            <a:extLst>
              <a:ext uri="{FF2B5EF4-FFF2-40B4-BE49-F238E27FC236}">
                <a16:creationId xmlns:a16="http://schemas.microsoft.com/office/drawing/2014/main" id="{5529270F-FC5A-43D3-8E84-361B9AF541B2}"/>
              </a:ext>
            </a:extLst>
          </p:cNvPr>
          <p:cNvSpPr txBox="1"/>
          <p:nvPr/>
        </p:nvSpPr>
        <p:spPr>
          <a:xfrm>
            <a:off x="1518647" y="5495443"/>
            <a:ext cx="9813586" cy="14496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dirty="0">
                <a:latin typeface="Consolas"/>
              </a:rPr>
              <a:t>The dot represents the current directory, just as ... represents the parent directory. The slash is the divider. Thus, the shell will no longer search the PATH directory list because it has an exact path to the file we want to execute.</a:t>
            </a:r>
            <a:endParaRPr lang="en-US" dirty="0"/>
          </a:p>
          <a:p>
            <a:pPr marL="285750" indent="-285750" algn="l">
              <a:lnSpc>
                <a:spcPct val="90000"/>
              </a:lnSpc>
              <a:buFont typeface="Arial"/>
              <a:buChar char="•"/>
            </a:pPr>
            <a:endParaRPr lang="en-US" dirty="0"/>
          </a:p>
        </p:txBody>
      </p:sp>
    </p:spTree>
    <p:extLst>
      <p:ext uri="{BB962C8B-B14F-4D97-AF65-F5344CB8AC3E}">
        <p14:creationId xmlns:p14="http://schemas.microsoft.com/office/powerpoint/2010/main" val="306356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D762F-BCAC-4C10-9A8D-BA61A9461D56}"/>
              </a:ext>
            </a:extLst>
          </p:cNvPr>
          <p:cNvSpPr>
            <a:spLocks noGrp="1"/>
          </p:cNvSpPr>
          <p:nvPr>
            <p:ph type="title"/>
          </p:nvPr>
        </p:nvSpPr>
        <p:spPr/>
        <p:txBody>
          <a:bodyPr/>
          <a:lstStyle/>
          <a:p>
            <a:r>
              <a:rPr lang="en" dirty="0"/>
              <a:t>Command line argument processing</a:t>
            </a:r>
            <a:endParaRPr lang="en-US" dirty="0"/>
          </a:p>
        </p:txBody>
      </p:sp>
      <p:sp>
        <p:nvSpPr>
          <p:cNvPr id="3" name="Content Placeholder 2">
            <a:extLst>
              <a:ext uri="{FF2B5EF4-FFF2-40B4-BE49-F238E27FC236}">
                <a16:creationId xmlns:a16="http://schemas.microsoft.com/office/drawing/2014/main" id="{FFEEA508-9DFA-4270-A2E6-9C3C5AB55DE7}"/>
              </a:ext>
            </a:extLst>
          </p:cNvPr>
          <p:cNvSpPr>
            <a:spLocks noGrp="1"/>
          </p:cNvSpPr>
          <p:nvPr>
            <p:ph idx="1"/>
          </p:nvPr>
        </p:nvSpPr>
        <p:spPr>
          <a:xfrm>
            <a:off x="1522414" y="1905000"/>
            <a:ext cx="9144000" cy="1391615"/>
          </a:xfrm>
        </p:spPr>
        <p:txBody>
          <a:bodyPr vert="horz" lIns="91440" tIns="45720" rIns="91440" bIns="45720" rtlCol="0" anchor="t">
            <a:normAutofit fontScale="92500" lnSpcReduction="10000"/>
          </a:bodyPr>
          <a:lstStyle/>
          <a:p>
            <a:r>
              <a:rPr lang="en-US" sz="1800" dirty="0"/>
              <a:t> </a:t>
            </a:r>
            <a:r>
              <a:rPr lang="en" sz="1800" dirty="0">
                <a:latin typeface="Consolas"/>
              </a:rPr>
              <a:t>To go through the arguments passed to your program on the command line, use the </a:t>
            </a:r>
            <a:r>
              <a:rPr lang="en" sz="1800" dirty="0" err="1">
                <a:latin typeface="Consolas"/>
              </a:rPr>
              <a:t>getopt</a:t>
            </a:r>
            <a:r>
              <a:rPr lang="en" sz="1800" dirty="0">
                <a:latin typeface="Consolas"/>
              </a:rPr>
              <a:t> function in the </a:t>
            </a:r>
            <a:r>
              <a:rPr lang="en" sz="1800" dirty="0" err="1">
                <a:latin typeface="Consolas"/>
              </a:rPr>
              <a:t>unistd.h</a:t>
            </a:r>
            <a:r>
              <a:rPr lang="en" sz="1800" dirty="0">
                <a:latin typeface="Consolas"/>
              </a:rPr>
              <a:t> library.
The elements used by the above function are the following:</a:t>
            </a:r>
            <a:endParaRPr lang="en-US" sz="1800" dirty="0"/>
          </a:p>
        </p:txBody>
      </p:sp>
      <p:sp>
        <p:nvSpPr>
          <p:cNvPr id="4" name="TextBox 3">
            <a:extLst>
              <a:ext uri="{FF2B5EF4-FFF2-40B4-BE49-F238E27FC236}">
                <a16:creationId xmlns:a16="http://schemas.microsoft.com/office/drawing/2014/main" id="{B78300D8-1120-4882-998C-0EF0F37D0E02}"/>
              </a:ext>
            </a:extLst>
          </p:cNvPr>
          <p:cNvSpPr txBox="1"/>
          <p:nvPr/>
        </p:nvSpPr>
        <p:spPr>
          <a:xfrm>
            <a:off x="1588853" y="2820605"/>
            <a:ext cx="4174627"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000" dirty="0">
                <a:latin typeface="Monaco"/>
              </a:rPr>
              <a:t>Variable: int </a:t>
            </a:r>
            <a:r>
              <a:rPr lang="en" sz="2000" dirty="0" err="1">
                <a:latin typeface="Monaco"/>
              </a:rPr>
              <a:t>opterr</a:t>
            </a:r>
            <a:endParaRPr lang="en-US" sz="2000">
              <a:latin typeface="Monaco"/>
            </a:endParaRPr>
          </a:p>
        </p:txBody>
      </p:sp>
      <p:sp>
        <p:nvSpPr>
          <p:cNvPr id="5" name="TextBox 4">
            <a:extLst>
              <a:ext uri="{FF2B5EF4-FFF2-40B4-BE49-F238E27FC236}">
                <a16:creationId xmlns:a16="http://schemas.microsoft.com/office/drawing/2014/main" id="{D5FF9BBA-E23B-4108-9FC1-661F7E5F48E0}"/>
              </a:ext>
            </a:extLst>
          </p:cNvPr>
          <p:cNvSpPr txBox="1"/>
          <p:nvPr/>
        </p:nvSpPr>
        <p:spPr>
          <a:xfrm>
            <a:off x="1525689" y="3180506"/>
            <a:ext cx="10128066"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ea typeface="Verdana"/>
                <a:cs typeface="Verdana"/>
              </a:rPr>
              <a:t>If the value of this variable is non-zero, then the function displays an error message if it encounters an unknown character option or an option that does not have a required argument. This is the default behavior. If this variable is set to zero, the function does not display any message, but returns the character? to indicate an error.</a:t>
            </a:r>
            <a:endParaRPr lang="en-US" dirty="0"/>
          </a:p>
        </p:txBody>
      </p:sp>
      <p:sp>
        <p:nvSpPr>
          <p:cNvPr id="6" name="TextBox 5">
            <a:extLst>
              <a:ext uri="{FF2B5EF4-FFF2-40B4-BE49-F238E27FC236}">
                <a16:creationId xmlns:a16="http://schemas.microsoft.com/office/drawing/2014/main" id="{C579FA46-4993-4F99-8A02-7A426714DA1A}"/>
              </a:ext>
            </a:extLst>
          </p:cNvPr>
          <p:cNvSpPr txBox="1"/>
          <p:nvPr/>
        </p:nvSpPr>
        <p:spPr>
          <a:xfrm>
            <a:off x="1592655" y="4658086"/>
            <a:ext cx="383845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000" dirty="0">
                <a:latin typeface="Monaco"/>
              </a:rPr>
              <a:t>Variable: int </a:t>
            </a:r>
            <a:r>
              <a:rPr lang="en" sz="2000" dirty="0" err="1">
                <a:latin typeface="Monaco"/>
              </a:rPr>
              <a:t>optopt</a:t>
            </a:r>
            <a:endParaRPr lang="en-US" sz="2000" dirty="0" err="1">
              <a:latin typeface="Monaco"/>
            </a:endParaRPr>
          </a:p>
        </p:txBody>
      </p:sp>
      <p:sp>
        <p:nvSpPr>
          <p:cNvPr id="7" name="TextBox 6">
            <a:extLst>
              <a:ext uri="{FF2B5EF4-FFF2-40B4-BE49-F238E27FC236}">
                <a16:creationId xmlns:a16="http://schemas.microsoft.com/office/drawing/2014/main" id="{DCF029E6-F8E2-4955-A0A6-6561B8214B38}"/>
              </a:ext>
            </a:extLst>
          </p:cNvPr>
          <p:cNvSpPr txBox="1"/>
          <p:nvPr/>
        </p:nvSpPr>
        <p:spPr>
          <a:xfrm>
            <a:off x="1518646" y="5104797"/>
            <a:ext cx="9965404" cy="11726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rPr>
              <a:t>When an unknown character option or an option that does not have a required argument is encountered, that option is stored in this variable. It can therefore be used to display your own diagnostic messages.</a:t>
            </a:r>
            <a:endParaRPr lang="en-US" dirty="0"/>
          </a:p>
          <a:p>
            <a:pPr algn="l">
              <a:lnSpc>
                <a:spcPct val="90000"/>
              </a:lnSpc>
            </a:pPr>
            <a:endParaRPr lang="en-US" dirty="0"/>
          </a:p>
        </p:txBody>
      </p:sp>
    </p:spTree>
    <p:extLst>
      <p:ext uri="{BB962C8B-B14F-4D97-AF65-F5344CB8AC3E}">
        <p14:creationId xmlns:p14="http://schemas.microsoft.com/office/powerpoint/2010/main" val="3794310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104124-C1C7-49AE-B0C8-B9DA4DE400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7DF692E-55FD-432A-8F48-9405E02F1D3A}"/>
              </a:ext>
            </a:extLst>
          </p:cNvPr>
          <p:cNvSpPr>
            <a:spLocks noGrp="1"/>
          </p:cNvSpPr>
          <p:nvPr>
            <p:ph idx="1"/>
          </p:nvPr>
        </p:nvSpPr>
        <p:spPr>
          <a:xfrm>
            <a:off x="1522414" y="1905000"/>
            <a:ext cx="5261795" cy="458407"/>
          </a:xfrm>
        </p:spPr>
        <p:txBody>
          <a:bodyPr vert="horz" lIns="91440" tIns="45720" rIns="91440" bIns="45720" rtlCol="0" anchor="t">
            <a:normAutofit/>
          </a:bodyPr>
          <a:lstStyle/>
          <a:p>
            <a:pPr>
              <a:buNone/>
            </a:pPr>
            <a:r>
              <a:rPr lang="en" sz="2000" dirty="0">
                <a:latin typeface="Monaco"/>
              </a:rPr>
              <a:t>Variable: int </a:t>
            </a:r>
            <a:r>
              <a:rPr lang="en" sz="2000" dirty="0" err="1">
                <a:latin typeface="Monaco"/>
              </a:rPr>
              <a:t>optind</a:t>
            </a:r>
            <a:endParaRPr lang="en-US" sz="2000">
              <a:latin typeface="Monaco"/>
            </a:endParaRPr>
          </a:p>
        </p:txBody>
      </p:sp>
      <p:sp>
        <p:nvSpPr>
          <p:cNvPr id="4" name="TextBox 3">
            <a:extLst>
              <a:ext uri="{FF2B5EF4-FFF2-40B4-BE49-F238E27FC236}">
                <a16:creationId xmlns:a16="http://schemas.microsoft.com/office/drawing/2014/main" id="{2E093F25-1C09-4FCA-B84B-084E9664F425}"/>
              </a:ext>
            </a:extLst>
          </p:cNvPr>
          <p:cNvSpPr txBox="1"/>
          <p:nvPr/>
        </p:nvSpPr>
        <p:spPr>
          <a:xfrm>
            <a:off x="1523788" y="2364852"/>
            <a:ext cx="9867806" cy="12003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rPr>
              <a:t>This variable is set as the index of the next element in the </a:t>
            </a:r>
            <a:r>
              <a:rPr lang="en" dirty="0" err="1">
                <a:latin typeface="Consolas"/>
              </a:rPr>
              <a:t>argv</a:t>
            </a:r>
            <a:r>
              <a:rPr lang="en" dirty="0">
                <a:latin typeface="Consolas"/>
              </a:rPr>
              <a:t> vector to be processed. When </a:t>
            </a:r>
            <a:r>
              <a:rPr lang="en" dirty="0" err="1">
                <a:latin typeface="Consolas"/>
              </a:rPr>
              <a:t>getopt</a:t>
            </a:r>
            <a:r>
              <a:rPr lang="en" dirty="0">
                <a:latin typeface="Consolas"/>
              </a:rPr>
              <a:t> has found all the argument options, this variable can be used to determine where arguments that are not options passed to functions begin. The initial value of this variable is 1.</a:t>
            </a:r>
            <a:endParaRPr lang="en-US" dirty="0"/>
          </a:p>
        </p:txBody>
      </p:sp>
      <p:sp>
        <p:nvSpPr>
          <p:cNvPr id="5" name="TextBox 4">
            <a:extLst>
              <a:ext uri="{FF2B5EF4-FFF2-40B4-BE49-F238E27FC236}">
                <a16:creationId xmlns:a16="http://schemas.microsoft.com/office/drawing/2014/main" id="{DF09CF43-8EA5-48D9-A9ED-B106F7E921BC}"/>
              </a:ext>
            </a:extLst>
          </p:cNvPr>
          <p:cNvSpPr txBox="1"/>
          <p:nvPr/>
        </p:nvSpPr>
        <p:spPr>
          <a:xfrm>
            <a:off x="1523788" y="3764666"/>
            <a:ext cx="448910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sz="2000" dirty="0">
                <a:latin typeface="Monaco"/>
              </a:rPr>
              <a:t>Variable: char * </a:t>
            </a:r>
            <a:r>
              <a:rPr lang="en" sz="2000" dirty="0" err="1">
                <a:latin typeface="Monaco"/>
              </a:rPr>
              <a:t>optarg</a:t>
            </a:r>
            <a:endParaRPr lang="en-US" sz="2000">
              <a:latin typeface="Monaco"/>
            </a:endParaRPr>
          </a:p>
        </p:txBody>
      </p:sp>
      <p:sp>
        <p:nvSpPr>
          <p:cNvPr id="6" name="TextBox 5">
            <a:extLst>
              <a:ext uri="{FF2B5EF4-FFF2-40B4-BE49-F238E27FC236}">
                <a16:creationId xmlns:a16="http://schemas.microsoft.com/office/drawing/2014/main" id="{F679A79E-A98D-4C88-8264-4CF7A5645069}"/>
              </a:ext>
            </a:extLst>
          </p:cNvPr>
          <p:cNvSpPr txBox="1"/>
          <p:nvPr/>
        </p:nvSpPr>
        <p:spPr>
          <a:xfrm>
            <a:off x="1525689" y="4450104"/>
            <a:ext cx="9412352" cy="8956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ea typeface="Verdana"/>
                <a:cs typeface="Verdana"/>
              </a:rPr>
              <a:t>This variable is set by </a:t>
            </a:r>
            <a:r>
              <a:rPr lang="en" dirty="0" err="1">
                <a:latin typeface="Consolas"/>
                <a:ea typeface="Verdana"/>
                <a:cs typeface="Verdana"/>
              </a:rPr>
              <a:t>getopt</a:t>
            </a:r>
            <a:r>
              <a:rPr lang="en" dirty="0">
                <a:latin typeface="Consolas"/>
                <a:ea typeface="Verdana"/>
                <a:cs typeface="Verdana"/>
              </a:rPr>
              <a:t> to indicate to the value of the argument which is the option, for those options that accept arguments.</a:t>
            </a:r>
            <a:endParaRPr lang="en" dirty="0">
              <a:latin typeface="Consolas"/>
            </a:endParaRPr>
          </a:p>
          <a:p>
            <a:pPr>
              <a:lnSpc>
                <a:spcPct val="90000"/>
              </a:lnSpc>
            </a:pPr>
            <a:endParaRPr lang="en-US" dirty="0">
              <a:latin typeface="Verdana"/>
              <a:ea typeface="Verdana"/>
              <a:cs typeface="Verdana"/>
            </a:endParaRPr>
          </a:p>
        </p:txBody>
      </p:sp>
    </p:spTree>
    <p:extLst>
      <p:ext uri="{BB962C8B-B14F-4D97-AF65-F5344CB8AC3E}">
        <p14:creationId xmlns:p14="http://schemas.microsoft.com/office/powerpoint/2010/main" val="704335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5274D-C1BF-4BE7-91D1-E573C43BF4E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4EC6FB97-2862-49C0-9076-02AAF39FA654}"/>
              </a:ext>
            </a:extLst>
          </p:cNvPr>
          <p:cNvSpPr>
            <a:spLocks noGrp="1"/>
          </p:cNvSpPr>
          <p:nvPr>
            <p:ph idx="1"/>
          </p:nvPr>
        </p:nvSpPr>
        <p:spPr>
          <a:xfrm>
            <a:off x="1522414" y="1905000"/>
            <a:ext cx="9642831" cy="415002"/>
          </a:xfrm>
        </p:spPr>
        <p:txBody>
          <a:bodyPr vert="horz" lIns="91440" tIns="45720" rIns="91440" bIns="45720" rtlCol="0" anchor="t">
            <a:normAutofit/>
          </a:bodyPr>
          <a:lstStyle/>
          <a:p>
            <a:pPr>
              <a:buNone/>
            </a:pPr>
            <a:r>
              <a:rPr lang="en" sz="2000" dirty="0">
                <a:latin typeface="Monaco"/>
              </a:rPr>
              <a:t>Function: int </a:t>
            </a:r>
            <a:r>
              <a:rPr lang="en" sz="2000" dirty="0" err="1">
                <a:latin typeface="Monaco"/>
              </a:rPr>
              <a:t>getopt</a:t>
            </a:r>
            <a:r>
              <a:rPr lang="en" sz="2000" dirty="0">
                <a:latin typeface="Monaco"/>
              </a:rPr>
              <a:t> (int </a:t>
            </a:r>
            <a:r>
              <a:rPr lang="en" sz="2000" dirty="0" err="1">
                <a:latin typeface="Monaco"/>
              </a:rPr>
              <a:t>argc</a:t>
            </a:r>
            <a:r>
              <a:rPr lang="en" sz="2000" dirty="0">
                <a:latin typeface="Monaco"/>
              </a:rPr>
              <a:t>, char ** </a:t>
            </a:r>
            <a:r>
              <a:rPr lang="en" sz="2000" dirty="0" err="1">
                <a:latin typeface="Monaco"/>
              </a:rPr>
              <a:t>argv</a:t>
            </a:r>
            <a:r>
              <a:rPr lang="en" sz="2000" dirty="0">
                <a:latin typeface="Monaco"/>
              </a:rPr>
              <a:t>, const char * options)</a:t>
            </a:r>
            <a:endParaRPr lang="en-US" sz="2000" dirty="0">
              <a:latin typeface="Monaco"/>
            </a:endParaRPr>
          </a:p>
        </p:txBody>
      </p:sp>
      <p:sp>
        <p:nvSpPr>
          <p:cNvPr id="4" name="TextBox 3">
            <a:extLst>
              <a:ext uri="{FF2B5EF4-FFF2-40B4-BE49-F238E27FC236}">
                <a16:creationId xmlns:a16="http://schemas.microsoft.com/office/drawing/2014/main" id="{3D843189-009E-4DE9-97F8-2DEF49FA369C}"/>
              </a:ext>
            </a:extLst>
          </p:cNvPr>
          <p:cNvSpPr txBox="1"/>
          <p:nvPr/>
        </p:nvSpPr>
        <p:spPr>
          <a:xfrm>
            <a:off x="1523788" y="2321448"/>
            <a:ext cx="9911183" cy="8402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a:latin typeface="Consolas"/>
              </a:rPr>
              <a:t>The function returns the next argument option in the argument list specified by </a:t>
            </a:r>
            <a:r>
              <a:rPr lang="en" dirty="0" err="1">
                <a:latin typeface="Consolas"/>
              </a:rPr>
              <a:t>argv</a:t>
            </a:r>
            <a:r>
              <a:rPr lang="en" dirty="0">
                <a:latin typeface="Consolas"/>
              </a:rPr>
              <a:t> and </a:t>
            </a:r>
            <a:r>
              <a:rPr lang="en" dirty="0" err="1">
                <a:latin typeface="Consolas"/>
              </a:rPr>
              <a:t>argc</a:t>
            </a:r>
            <a:r>
              <a:rPr lang="en" dirty="0">
                <a:latin typeface="Consolas"/>
              </a:rPr>
              <a:t>. Typically these variables are those found in the main function of the main program.</a:t>
            </a:r>
            <a:endParaRPr lang="en-US" dirty="0"/>
          </a:p>
        </p:txBody>
      </p:sp>
      <p:sp>
        <p:nvSpPr>
          <p:cNvPr id="5" name="TextBox 4">
            <a:extLst>
              <a:ext uri="{FF2B5EF4-FFF2-40B4-BE49-F238E27FC236}">
                <a16:creationId xmlns:a16="http://schemas.microsoft.com/office/drawing/2014/main" id="{F0365F8A-2357-443E-AF9F-6DEF05645360}"/>
              </a:ext>
            </a:extLst>
          </p:cNvPr>
          <p:cNvSpPr txBox="1"/>
          <p:nvPr/>
        </p:nvSpPr>
        <p:spPr>
          <a:xfrm>
            <a:off x="1525689" y="3158804"/>
            <a:ext cx="9900339" cy="10895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a:latin typeface="Consolas"/>
              </a:rPr>
              <a:t>The options argument is a string that specifies valid program option characters. An option character in this string can be followed by the ':' character to indicate a required argument. If followed by '::', its argument is optional - this is a GNU extension.</a:t>
            </a:r>
            <a:endParaRPr lang="en-US" dirty="0"/>
          </a:p>
        </p:txBody>
      </p:sp>
      <p:sp>
        <p:nvSpPr>
          <p:cNvPr id="6" name="TextBox 5">
            <a:extLst>
              <a:ext uri="{FF2B5EF4-FFF2-40B4-BE49-F238E27FC236}">
                <a16:creationId xmlns:a16="http://schemas.microsoft.com/office/drawing/2014/main" id="{5940051A-BEC1-40F8-9577-F4642BE782C7}"/>
              </a:ext>
            </a:extLst>
          </p:cNvPr>
          <p:cNvSpPr txBox="1"/>
          <p:nvPr/>
        </p:nvSpPr>
        <p:spPr>
          <a:xfrm>
            <a:off x="1527590" y="4256589"/>
            <a:ext cx="9900339" cy="13388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err="1">
                <a:latin typeface="Consolas"/>
              </a:rPr>
              <a:t>getopt</a:t>
            </a:r>
            <a:r>
              <a:rPr lang="en" dirty="0">
                <a:latin typeface="Consolas"/>
              </a:rPr>
              <a:t> has three different ways to handle non-option arguments. The special argument '--' in all cases forces the end of option scans. The default setting is to swap the contents of </a:t>
            </a:r>
            <a:r>
              <a:rPr lang="en" dirty="0" err="1">
                <a:latin typeface="Consolas"/>
              </a:rPr>
              <a:t>argv</a:t>
            </a:r>
            <a:r>
              <a:rPr lang="en" dirty="0">
                <a:latin typeface="Consolas"/>
              </a:rPr>
              <a:t> during scanning so that all non-options are at the end. This allows options to be given in any order, even with programs that do not expect it.</a:t>
            </a:r>
            <a:endParaRPr lang="en-US" dirty="0"/>
          </a:p>
        </p:txBody>
      </p:sp>
      <p:sp>
        <p:nvSpPr>
          <p:cNvPr id="7" name="TextBox 6">
            <a:extLst>
              <a:ext uri="{FF2B5EF4-FFF2-40B4-BE49-F238E27FC236}">
                <a16:creationId xmlns:a16="http://schemas.microsoft.com/office/drawing/2014/main" id="{A1A254C4-42D1-4962-89C3-A3D95D22EF61}"/>
              </a:ext>
            </a:extLst>
          </p:cNvPr>
          <p:cNvSpPr txBox="1"/>
          <p:nvPr/>
        </p:nvSpPr>
        <p:spPr>
          <a:xfrm>
            <a:off x="1529491" y="5603955"/>
            <a:ext cx="9412352" cy="13388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dirty="0">
                <a:latin typeface="Consolas"/>
              </a:rPr>
              <a:t>When processing is complete, the </a:t>
            </a:r>
            <a:r>
              <a:rPr lang="en" dirty="0" err="1">
                <a:latin typeface="Consolas"/>
              </a:rPr>
              <a:t>getopt</a:t>
            </a:r>
            <a:r>
              <a:rPr lang="en" dirty="0">
                <a:latin typeface="Consolas"/>
              </a:rPr>
              <a:t> function returns -1. However, there may still be arguments that are not options, and to determine this we will have to compare the external variable by choosing the </a:t>
            </a:r>
            <a:r>
              <a:rPr lang="en" dirty="0" err="1">
                <a:latin typeface="Consolas"/>
              </a:rPr>
              <a:t>argc</a:t>
            </a:r>
            <a:r>
              <a:rPr lang="en" dirty="0">
                <a:latin typeface="Consolas"/>
              </a:rPr>
              <a:t> parameter.</a:t>
            </a:r>
            <a:endParaRPr lang="en-US" dirty="0"/>
          </a:p>
          <a:p>
            <a:pPr marL="342900" indent="-342900" algn="l">
              <a:lnSpc>
                <a:spcPct val="90000"/>
              </a:lnSpc>
              <a:buFont typeface="Arial"/>
              <a:buChar char="•"/>
            </a:pPr>
            <a:endParaRPr lang="en-US" dirty="0"/>
          </a:p>
        </p:txBody>
      </p:sp>
    </p:spTree>
    <p:extLst>
      <p:ext uri="{BB962C8B-B14F-4D97-AF65-F5344CB8AC3E}">
        <p14:creationId xmlns:p14="http://schemas.microsoft.com/office/powerpoint/2010/main" val="4126478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E80DB-DD92-4C6B-A0E4-4751F44D7E20}"/>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F9BA77C-419E-456C-A3A0-953FFA620925}"/>
              </a:ext>
            </a:extLst>
          </p:cNvPr>
          <p:cNvSpPr>
            <a:spLocks noGrp="1"/>
          </p:cNvSpPr>
          <p:nvPr>
            <p:ph idx="1"/>
          </p:nvPr>
        </p:nvSpPr>
        <p:spPr>
          <a:xfrm>
            <a:off x="1522414" y="1905000"/>
            <a:ext cx="9144000" cy="1131185"/>
          </a:xfrm>
        </p:spPr>
        <p:txBody>
          <a:bodyPr vert="horz" lIns="91440" tIns="45720" rIns="91440" bIns="45720" rtlCol="0" anchor="t">
            <a:normAutofit/>
          </a:bodyPr>
          <a:lstStyle/>
          <a:p>
            <a:r>
              <a:rPr lang="en" sz="1800" dirty="0">
                <a:latin typeface="Consolas"/>
              </a:rPr>
              <a:t>When an option has an argument, the function returns the argument by storing it in the </a:t>
            </a:r>
            <a:r>
              <a:rPr lang="en" sz="1800" dirty="0" err="1">
                <a:latin typeface="Consolas"/>
              </a:rPr>
              <a:t>optarg</a:t>
            </a:r>
            <a:r>
              <a:rPr lang="en" sz="1800" dirty="0">
                <a:latin typeface="Consolas"/>
              </a:rPr>
              <a:t> variable. The </a:t>
            </a:r>
            <a:r>
              <a:rPr lang="en" sz="1800" dirty="0" err="1">
                <a:latin typeface="Consolas"/>
              </a:rPr>
              <a:t>optarg</a:t>
            </a:r>
            <a:r>
              <a:rPr lang="en" sz="1800" dirty="0">
                <a:latin typeface="Consolas"/>
              </a:rPr>
              <a:t> pointer should not be copied, because it is a pointer in the original </a:t>
            </a:r>
            <a:r>
              <a:rPr lang="en" sz="1800" dirty="0" err="1">
                <a:latin typeface="Consolas"/>
              </a:rPr>
              <a:t>argv</a:t>
            </a:r>
            <a:r>
              <a:rPr lang="en" sz="1800" dirty="0">
                <a:latin typeface="Consolas"/>
              </a:rPr>
              <a:t> vector, not in a static area that can be overwritten.</a:t>
            </a:r>
            <a:endParaRPr lang="en-US" sz="1800" dirty="0"/>
          </a:p>
          <a:p>
            <a:pPr marL="0" indent="0">
              <a:buNone/>
            </a:pPr>
            <a:endParaRPr lang="en-US" sz="1800" dirty="0"/>
          </a:p>
        </p:txBody>
      </p:sp>
      <p:sp>
        <p:nvSpPr>
          <p:cNvPr id="4" name="TextBox 3">
            <a:extLst>
              <a:ext uri="{FF2B5EF4-FFF2-40B4-BE49-F238E27FC236}">
                <a16:creationId xmlns:a16="http://schemas.microsoft.com/office/drawing/2014/main" id="{A2742C29-33E9-4690-A1F9-AD7E7B0B84D0}"/>
              </a:ext>
            </a:extLst>
          </p:cNvPr>
          <p:cNvSpPr txBox="1"/>
          <p:nvPr/>
        </p:nvSpPr>
        <p:spPr>
          <a:xfrm>
            <a:off x="1523788" y="3026779"/>
            <a:ext cx="9672612"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dirty="0">
                <a:latin typeface="Consolas"/>
              </a:rPr>
              <a:t>If </a:t>
            </a:r>
            <a:r>
              <a:rPr lang="en" dirty="0" err="1">
                <a:latin typeface="Consolas"/>
              </a:rPr>
              <a:t>getopt</a:t>
            </a:r>
            <a:r>
              <a:rPr lang="en" dirty="0">
                <a:latin typeface="Consolas"/>
              </a:rPr>
              <a:t> finds an option argument in </a:t>
            </a:r>
            <a:r>
              <a:rPr lang="en" dirty="0" err="1">
                <a:latin typeface="Consolas"/>
              </a:rPr>
              <a:t>argv</a:t>
            </a:r>
            <a:r>
              <a:rPr lang="en" dirty="0">
                <a:latin typeface="Consolas"/>
              </a:rPr>
              <a:t> that was not included in the options, or an option argument that is missing, it returns '?' and sets the external variable </a:t>
            </a:r>
            <a:r>
              <a:rPr lang="en" dirty="0" err="1">
                <a:latin typeface="Consolas"/>
              </a:rPr>
              <a:t>optopt</a:t>
            </a:r>
            <a:r>
              <a:rPr lang="en" dirty="0">
                <a:latin typeface="Consolas"/>
              </a:rPr>
              <a:t> to the character option. If the first character of the options is ':', then </a:t>
            </a:r>
            <a:r>
              <a:rPr lang="en" dirty="0" err="1">
                <a:latin typeface="Consolas"/>
              </a:rPr>
              <a:t>getopt</a:t>
            </a:r>
            <a:r>
              <a:rPr lang="en" dirty="0">
                <a:latin typeface="Consolas"/>
              </a:rPr>
              <a:t> returns ':' instead of '?' to indicate a missing option argument. In addition, if the external variable </a:t>
            </a:r>
            <a:r>
              <a:rPr lang="en" dirty="0" err="1">
                <a:latin typeface="Consolas"/>
              </a:rPr>
              <a:t>opterr</a:t>
            </a:r>
            <a:r>
              <a:rPr lang="en" dirty="0">
                <a:latin typeface="Consolas"/>
              </a:rPr>
              <a:t> is non-zero (default), </a:t>
            </a:r>
            <a:r>
              <a:rPr lang="en" dirty="0" err="1">
                <a:latin typeface="Consolas"/>
              </a:rPr>
              <a:t>getopt</a:t>
            </a:r>
            <a:r>
              <a:rPr lang="en" dirty="0">
                <a:latin typeface="Consolas"/>
              </a:rPr>
              <a:t> displays an error message.</a:t>
            </a:r>
            <a:endParaRPr lang="en-US" dirty="0"/>
          </a:p>
        </p:txBody>
      </p:sp>
      <p:sp>
        <p:nvSpPr>
          <p:cNvPr id="5" name="TextBox 4">
            <a:extLst>
              <a:ext uri="{FF2B5EF4-FFF2-40B4-BE49-F238E27FC236}">
                <a16:creationId xmlns:a16="http://schemas.microsoft.com/office/drawing/2014/main" id="{7A4A0766-2332-4985-A22D-EC19C348F778}"/>
              </a:ext>
            </a:extLst>
          </p:cNvPr>
          <p:cNvSpPr txBox="1"/>
          <p:nvPr/>
        </p:nvSpPr>
        <p:spPr>
          <a:xfrm>
            <a:off x="1525689" y="5101180"/>
            <a:ext cx="960754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rPr>
              <a:t>An example of the program is given and here are examples on how to use it:</a:t>
            </a:r>
            <a:endParaRPr lang="en-US" dirty="0"/>
          </a:p>
        </p:txBody>
      </p:sp>
      <p:sp>
        <p:nvSpPr>
          <p:cNvPr id="6" name="TextBox 5">
            <a:extLst>
              <a:ext uri="{FF2B5EF4-FFF2-40B4-BE49-F238E27FC236}">
                <a16:creationId xmlns:a16="http://schemas.microsoft.com/office/drawing/2014/main" id="{F7BCC196-215C-4127-A40A-9890003DB765}"/>
              </a:ext>
            </a:extLst>
          </p:cNvPr>
          <p:cNvSpPr txBox="1"/>
          <p:nvPr/>
        </p:nvSpPr>
        <p:spPr>
          <a:xfrm>
            <a:off x="1523788" y="5609381"/>
            <a:ext cx="9715988"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err="1">
                <a:latin typeface="Monaco"/>
              </a:rPr>
              <a:t>testopt</a:t>
            </a:r>
            <a:r>
              <a:rPr lang="en-US" sz="2000" dirty="0">
                <a:latin typeface="Monaco"/>
              </a:rPr>
              <a:t>                        </a:t>
            </a:r>
            <a:r>
              <a:rPr lang="en-US" sz="2000" dirty="0" err="1">
                <a:latin typeface="Monaco"/>
              </a:rPr>
              <a:t>testopt</a:t>
            </a:r>
            <a:r>
              <a:rPr lang="en-US" sz="2000" dirty="0">
                <a:latin typeface="Monaco"/>
              </a:rPr>
              <a:t> -a –b         </a:t>
            </a:r>
            <a:r>
              <a:rPr lang="en-US" sz="2000" dirty="0" err="1">
                <a:latin typeface="Monaco"/>
              </a:rPr>
              <a:t>testopt</a:t>
            </a:r>
            <a:r>
              <a:rPr lang="en-US" sz="2000" dirty="0">
                <a:latin typeface="Monaco"/>
              </a:rPr>
              <a:t> –ab              </a:t>
            </a:r>
            <a:r>
              <a:rPr lang="en-US" sz="2000" dirty="0" err="1">
                <a:latin typeface="Monaco"/>
              </a:rPr>
              <a:t>testopt</a:t>
            </a:r>
            <a:r>
              <a:rPr lang="en-US" sz="2000" dirty="0">
                <a:latin typeface="Monaco"/>
              </a:rPr>
              <a:t> -c foo     </a:t>
            </a:r>
          </a:p>
          <a:p>
            <a:pPr>
              <a:lnSpc>
                <a:spcPct val="90000"/>
              </a:lnSpc>
            </a:pPr>
            <a:r>
              <a:rPr lang="en-US" sz="2000" dirty="0" err="1">
                <a:latin typeface="Monaco"/>
              </a:rPr>
              <a:t>testopt</a:t>
            </a:r>
            <a:r>
              <a:rPr lang="en-US" sz="2000" dirty="0">
                <a:latin typeface="Monaco"/>
              </a:rPr>
              <a:t> –</a:t>
            </a:r>
            <a:r>
              <a:rPr lang="en-US" sz="2000" dirty="0" err="1">
                <a:latin typeface="Monaco"/>
              </a:rPr>
              <a:t>cfoo</a:t>
            </a:r>
            <a:r>
              <a:rPr lang="en-US" sz="2000" dirty="0">
                <a:latin typeface="Monaco"/>
              </a:rPr>
              <a:t>              </a:t>
            </a:r>
            <a:r>
              <a:rPr lang="en-US" sz="2000" dirty="0" err="1">
                <a:latin typeface="Monaco"/>
              </a:rPr>
              <a:t>testopt</a:t>
            </a:r>
            <a:r>
              <a:rPr lang="en-US" sz="2000" dirty="0">
                <a:latin typeface="Monaco"/>
              </a:rPr>
              <a:t> arg1          </a:t>
            </a:r>
            <a:r>
              <a:rPr lang="en-US" sz="2000" dirty="0" err="1">
                <a:latin typeface="Monaco"/>
              </a:rPr>
              <a:t>testopt</a:t>
            </a:r>
            <a:r>
              <a:rPr lang="en-US" sz="2000" dirty="0">
                <a:latin typeface="Monaco"/>
              </a:rPr>
              <a:t> -a arg1          </a:t>
            </a:r>
          </a:p>
          <a:p>
            <a:pPr>
              <a:lnSpc>
                <a:spcPct val="90000"/>
              </a:lnSpc>
            </a:pPr>
            <a:r>
              <a:rPr lang="en-US" sz="2000" dirty="0" err="1">
                <a:latin typeface="Monaco"/>
              </a:rPr>
              <a:t>testopt</a:t>
            </a:r>
            <a:r>
              <a:rPr lang="en-US" sz="2000" dirty="0">
                <a:latin typeface="Monaco"/>
              </a:rPr>
              <a:t> -c foo arg1      </a:t>
            </a:r>
            <a:r>
              <a:rPr lang="en-US" sz="2000" dirty="0" err="1">
                <a:latin typeface="Monaco"/>
              </a:rPr>
              <a:t>testopt</a:t>
            </a:r>
            <a:r>
              <a:rPr lang="en-US" sz="2000" dirty="0">
                <a:latin typeface="Monaco"/>
              </a:rPr>
              <a:t> -a -- -b      </a:t>
            </a:r>
            <a:r>
              <a:rPr lang="en-US" sz="2000" dirty="0" err="1">
                <a:latin typeface="Monaco"/>
              </a:rPr>
              <a:t>testopt</a:t>
            </a:r>
            <a:r>
              <a:rPr lang="en-US" sz="2000" dirty="0">
                <a:latin typeface="Monaco"/>
              </a:rPr>
              <a:t> -a -</a:t>
            </a:r>
            <a:endParaRPr lang="en-US"/>
          </a:p>
        </p:txBody>
      </p:sp>
    </p:spTree>
    <p:extLst>
      <p:ext uri="{BB962C8B-B14F-4D97-AF65-F5344CB8AC3E}">
        <p14:creationId xmlns:p14="http://schemas.microsoft.com/office/powerpoint/2010/main" val="127492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84C11-547A-40FB-9C11-5CF4B8D663B3}"/>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0CB68802-1F84-4527-9681-0CA8DBEF2D6C}"/>
              </a:ext>
            </a:extLst>
          </p:cNvPr>
          <p:cNvSpPr>
            <a:spLocks noGrp="1"/>
          </p:cNvSpPr>
          <p:nvPr>
            <p:ph idx="1"/>
          </p:nvPr>
        </p:nvSpPr>
        <p:spPr>
          <a:xfrm>
            <a:off x="1522414" y="1905000"/>
            <a:ext cx="9794649" cy="4679548"/>
          </a:xfrm>
        </p:spPr>
        <p:txBody>
          <a:bodyPr vert="horz" lIns="91440" tIns="45720" rIns="91440" bIns="45720" rtlCol="0" anchor="t">
            <a:normAutofit fontScale="77500" lnSpcReduction="20000"/>
          </a:bodyPr>
          <a:lstStyle/>
          <a:p>
            <a:r>
              <a:rPr lang="en-US" sz="1800" dirty="0"/>
              <a:t>Compile the given program and execute it with the commands and arguments given on the previous slide.</a:t>
            </a:r>
            <a:endParaRPr lang="en-US"/>
          </a:p>
          <a:p>
            <a:r>
              <a:rPr lang="en" sz="1800" dirty="0">
                <a:latin typeface="Consolas"/>
              </a:rPr>
              <a:t>Build an application that recursively traverses a directory sent as a parameter and displays the size of all regular files in that directory.</a:t>
            </a:r>
          </a:p>
          <a:p>
            <a:pPr marL="0" indent="0">
              <a:buNone/>
            </a:pPr>
            <a:r>
              <a:rPr lang="en" sz="1800" dirty="0">
                <a:latin typeface="Consolas"/>
              </a:rPr>
              <a:t>Useful links for second item in homework.</a:t>
            </a:r>
          </a:p>
          <a:p>
            <a:pPr marL="0" indent="0">
              <a:buNone/>
            </a:pPr>
            <a:r>
              <a:rPr lang="en" sz="1800" dirty="0">
                <a:ea typeface="+mn-lt"/>
                <a:cs typeface="+mn-lt"/>
                <a:hlinkClick r:id="rId2"/>
              </a:rPr>
              <a:t>https://codeforwin.org/2018/03/c-program-to-list-all-files-in-a-directory-recursively.html</a:t>
            </a:r>
            <a:endParaRPr lang="en">
              <a:ea typeface="+mn-lt"/>
              <a:cs typeface="+mn-lt"/>
            </a:endParaRPr>
          </a:p>
          <a:p>
            <a:pPr marL="0" indent="0">
              <a:buNone/>
            </a:pPr>
            <a:r>
              <a:rPr lang="en" sz="1800" dirty="0">
                <a:ea typeface="+mn-lt"/>
                <a:cs typeface="+mn-lt"/>
                <a:hlinkClick r:id="rId3"/>
              </a:rPr>
              <a:t>https://www.tutorialspoint.com/c_standard_library/c_function_fseek.htm</a:t>
            </a:r>
            <a:endParaRPr lang="en">
              <a:ea typeface="+mn-lt"/>
              <a:cs typeface="+mn-lt"/>
            </a:endParaRPr>
          </a:p>
          <a:p>
            <a:pPr marL="0" indent="0">
              <a:buNone/>
            </a:pPr>
            <a:r>
              <a:rPr lang="en" sz="2000" dirty="0" err="1">
                <a:latin typeface="Monaco"/>
                <a:ea typeface="+mn-lt"/>
                <a:cs typeface="+mn-lt"/>
              </a:rPr>
              <a:t>fseek</a:t>
            </a:r>
            <a:r>
              <a:rPr lang="en" sz="2000" dirty="0">
                <a:latin typeface="Monaco"/>
                <a:ea typeface="+mn-lt"/>
                <a:cs typeface="+mn-lt"/>
              </a:rPr>
              <a:t>(f, 0, SEEK_END); // seek to end of file  (using standard library)
size = </a:t>
            </a:r>
            <a:r>
              <a:rPr lang="en" sz="2000" dirty="0" err="1">
                <a:latin typeface="Monaco"/>
                <a:ea typeface="+mn-lt"/>
                <a:cs typeface="+mn-lt"/>
              </a:rPr>
              <a:t>ftell</a:t>
            </a:r>
            <a:r>
              <a:rPr lang="en" sz="2000" dirty="0">
                <a:latin typeface="Monaco"/>
                <a:ea typeface="+mn-lt"/>
                <a:cs typeface="+mn-lt"/>
              </a:rPr>
              <a:t>(f); // get current file pointer </a:t>
            </a:r>
            <a:r>
              <a:rPr lang="en" sz="2000" dirty="0">
                <a:ea typeface="+mn-lt"/>
                <a:cs typeface="+mn-lt"/>
              </a:rPr>
              <a:t>(using standard library)</a:t>
            </a:r>
            <a:endParaRPr lang="en" sz="2000" dirty="0">
              <a:latin typeface="Monaco"/>
            </a:endParaRPr>
          </a:p>
          <a:p>
            <a:pPr marL="0" indent="0">
              <a:buNone/>
            </a:pPr>
            <a:r>
              <a:rPr lang="en" sz="1800" dirty="0"/>
              <a:t>Or use stat given that we are using Linux/POSIX</a:t>
            </a:r>
          </a:p>
          <a:p>
            <a:pPr marL="0" indent="0">
              <a:buNone/>
            </a:pPr>
            <a:r>
              <a:rPr lang="en" sz="2000" dirty="0">
                <a:latin typeface="Monaco"/>
              </a:rPr>
              <a:t>#include &lt;sys/stat.h&gt;
struct stat </a:t>
            </a:r>
            <a:r>
              <a:rPr lang="en" sz="2000" dirty="0" err="1">
                <a:latin typeface="Monaco"/>
              </a:rPr>
              <a:t>st</a:t>
            </a:r>
            <a:r>
              <a:rPr lang="en" sz="2000" dirty="0">
                <a:latin typeface="Monaco"/>
              </a:rPr>
              <a:t>;
stat(filename, &amp;</a:t>
            </a:r>
            <a:r>
              <a:rPr lang="en" sz="2000" dirty="0" err="1">
                <a:latin typeface="Monaco"/>
              </a:rPr>
              <a:t>st</a:t>
            </a:r>
            <a:r>
              <a:rPr lang="en" sz="2000" dirty="0">
                <a:latin typeface="Monaco"/>
              </a:rPr>
              <a:t>);
size = </a:t>
            </a:r>
            <a:r>
              <a:rPr lang="en" sz="2000" dirty="0" err="1">
                <a:latin typeface="Monaco"/>
              </a:rPr>
              <a:t>st.st_size</a:t>
            </a:r>
            <a:r>
              <a:rPr lang="en" sz="2000" dirty="0">
                <a:latin typeface="Monaco"/>
              </a:rPr>
              <a:t>;</a:t>
            </a:r>
          </a:p>
          <a:p>
            <a:pPr marL="0" indent="0">
              <a:buNone/>
            </a:pPr>
            <a:endParaRPr lang="en" sz="1800" dirty="0"/>
          </a:p>
        </p:txBody>
      </p:sp>
    </p:spTree>
    <p:extLst>
      <p:ext uri="{BB962C8B-B14F-4D97-AF65-F5344CB8AC3E}">
        <p14:creationId xmlns:p14="http://schemas.microsoft.com/office/powerpoint/2010/main" val="2330710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A23FE-8A91-4791-894D-B1223DD1A3F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B411899-E673-4810-8A40-B626147FCA4F}"/>
              </a:ext>
            </a:extLst>
          </p:cNvPr>
          <p:cNvSpPr>
            <a:spLocks noGrp="1"/>
          </p:cNvSpPr>
          <p:nvPr>
            <p:ph idx="1"/>
          </p:nvPr>
        </p:nvSpPr>
        <p:spPr>
          <a:xfrm>
            <a:off x="1522414" y="1905000"/>
            <a:ext cx="9282615" cy="1050780"/>
          </a:xfrm>
        </p:spPr>
        <p:txBody>
          <a:bodyPr vert="horz" lIns="91440" tIns="45720" rIns="91440" bIns="45720" rtlCol="0" anchor="t">
            <a:normAutofit fontScale="92500" lnSpcReduction="20000"/>
          </a:bodyPr>
          <a:lstStyle/>
          <a:p>
            <a:pPr marL="0" indent="0">
              <a:buNone/>
            </a:pPr>
            <a:r>
              <a:rPr lang="en" dirty="0">
                <a:latin typeface="Consolas"/>
              </a:rPr>
              <a:t>For the operating systems lab we will use one of the operating systems in the UNIX family, more precisely the Linux operating system (one of its existing variants today).</a:t>
            </a:r>
            <a:endParaRPr lang="en-US" dirty="0"/>
          </a:p>
        </p:txBody>
      </p:sp>
      <p:sp>
        <p:nvSpPr>
          <p:cNvPr id="4" name="TextBox 3">
            <a:extLst>
              <a:ext uri="{FF2B5EF4-FFF2-40B4-BE49-F238E27FC236}">
                <a16:creationId xmlns:a16="http://schemas.microsoft.com/office/drawing/2014/main" id="{77ADDBBF-6FA0-4F63-96B9-B89CA79F97A5}"/>
              </a:ext>
            </a:extLst>
          </p:cNvPr>
          <p:cNvSpPr txBox="1"/>
          <p:nvPr/>
        </p:nvSpPr>
        <p:spPr>
          <a:xfrm>
            <a:off x="1553164" y="3200400"/>
            <a:ext cx="9100978" cy="13111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sz="2200" dirty="0">
                <a:latin typeface="Consolas"/>
                <a:ea typeface="Verdana"/>
                <a:cs typeface="Verdana"/>
              </a:rPr>
              <a:t>UNIX has a tree-like file system. Unlike the DOS / Windows file system, the separator between the filename components (directories and the actual name) is the </a:t>
            </a:r>
            <a:r>
              <a:rPr lang="en" sz="2200" dirty="0">
                <a:latin typeface="Consolas"/>
              </a:rPr>
              <a:t>/</a:t>
            </a:r>
            <a:r>
              <a:rPr lang="en" sz="2200" dirty="0">
                <a:latin typeface="Consolas"/>
                <a:ea typeface="Verdana"/>
                <a:cs typeface="Verdana"/>
              </a:rPr>
              <a:t> (slash) character and not </a:t>
            </a:r>
            <a:r>
              <a:rPr lang="en" sz="2200" dirty="0">
                <a:latin typeface="Consolas"/>
              </a:rPr>
              <a:t>\</a:t>
            </a:r>
            <a:r>
              <a:rPr lang="en" sz="2200" dirty="0">
                <a:latin typeface="Consolas"/>
                <a:ea typeface="Verdana"/>
                <a:cs typeface="Verdana"/>
              </a:rPr>
              <a:t> (backslash).</a:t>
            </a:r>
            <a:endParaRPr lang="en" dirty="0"/>
          </a:p>
        </p:txBody>
      </p:sp>
      <p:sp>
        <p:nvSpPr>
          <p:cNvPr id="5" name="TextBox 4">
            <a:extLst>
              <a:ext uri="{FF2B5EF4-FFF2-40B4-BE49-F238E27FC236}">
                <a16:creationId xmlns:a16="http://schemas.microsoft.com/office/drawing/2014/main" id="{AA8A5CC3-9245-421F-A646-130EBB8BCECC}"/>
              </a:ext>
            </a:extLst>
          </p:cNvPr>
          <p:cNvSpPr txBox="1"/>
          <p:nvPr/>
        </p:nvSpPr>
        <p:spPr>
          <a:xfrm>
            <a:off x="1553163" y="4605273"/>
            <a:ext cx="9156425" cy="10064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sz="2200" dirty="0">
                <a:latin typeface="Consolas"/>
                <a:ea typeface="Verdana"/>
                <a:cs typeface="Verdana"/>
              </a:rPr>
              <a:t>Also, filenames do not contain a physical disk identifier (A :, C :, etc.), but the entire file hierarchy starts from a single root, denoted /.</a:t>
            </a:r>
            <a:endParaRPr lang="en-US" sz="2200"/>
          </a:p>
        </p:txBody>
      </p:sp>
    </p:spTree>
    <p:extLst>
      <p:ext uri="{BB962C8B-B14F-4D97-AF65-F5344CB8AC3E}">
        <p14:creationId xmlns:p14="http://schemas.microsoft.com/office/powerpoint/2010/main" val="2143334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6DDBD-BD42-4518-BE69-3D42969DFCA9}"/>
              </a:ext>
            </a:extLst>
          </p:cNvPr>
          <p:cNvSpPr>
            <a:spLocks noGrp="1"/>
          </p:cNvSpPr>
          <p:nvPr>
            <p:ph type="title"/>
          </p:nvPr>
        </p:nvSpPr>
        <p:spPr/>
        <p:txBody>
          <a:bodyPr/>
          <a:lstStyle/>
          <a:p>
            <a:r>
              <a:rPr lang="en-US" dirty="0"/>
              <a:t>B</a:t>
            </a:r>
            <a:r>
              <a:rPr lang="en" dirty="0" err="1"/>
              <a:t>asic</a:t>
            </a:r>
            <a:r>
              <a:rPr lang="en" dirty="0"/>
              <a:t> commands</a:t>
            </a:r>
            <a:endParaRPr lang="en-US" dirty="0"/>
          </a:p>
        </p:txBody>
      </p:sp>
      <p:sp>
        <p:nvSpPr>
          <p:cNvPr id="3" name="Content Placeholder 2">
            <a:extLst>
              <a:ext uri="{FF2B5EF4-FFF2-40B4-BE49-F238E27FC236}">
                <a16:creationId xmlns:a16="http://schemas.microsoft.com/office/drawing/2014/main" id="{CC08BEA7-AB77-48EB-8BB9-BBE533451234}"/>
              </a:ext>
            </a:extLst>
          </p:cNvPr>
          <p:cNvSpPr>
            <a:spLocks noGrp="1"/>
          </p:cNvSpPr>
          <p:nvPr>
            <p:ph idx="1"/>
          </p:nvPr>
        </p:nvSpPr>
        <p:spPr>
          <a:xfrm>
            <a:off x="1522414" y="1905000"/>
            <a:ext cx="9097796" cy="339101"/>
          </a:xfrm>
        </p:spPr>
        <p:txBody>
          <a:bodyPr vert="horz" lIns="91440" tIns="45720" rIns="91440" bIns="45720" rtlCol="0" anchor="t">
            <a:noAutofit/>
          </a:bodyPr>
          <a:lstStyle/>
          <a:p>
            <a:r>
              <a:rPr lang="en" sz="1600" dirty="0" err="1">
                <a:latin typeface="Monaco"/>
              </a:rPr>
              <a:t>mkdir</a:t>
            </a:r>
            <a:r>
              <a:rPr lang="en" sz="1600" dirty="0">
                <a:latin typeface="Monaco"/>
              </a:rPr>
              <a:t> </a:t>
            </a:r>
            <a:r>
              <a:rPr lang="en" sz="1600" dirty="0" err="1">
                <a:latin typeface="Monaco"/>
              </a:rPr>
              <a:t>directory_name</a:t>
            </a:r>
            <a:r>
              <a:rPr lang="en" sz="1600" dirty="0">
                <a:latin typeface="Consolas"/>
              </a:rPr>
              <a:t>  (Creates a directory with the given name)</a:t>
            </a:r>
          </a:p>
          <a:p>
            <a:pPr marL="342900" indent="-342900">
              <a:buAutoNum type="arabicPeriod"/>
            </a:pPr>
            <a:endParaRPr lang="en" sz="1600" dirty="0">
              <a:latin typeface="Consolas"/>
            </a:endParaRPr>
          </a:p>
        </p:txBody>
      </p:sp>
      <p:sp>
        <p:nvSpPr>
          <p:cNvPr id="4" name="TextBox 3">
            <a:extLst>
              <a:ext uri="{FF2B5EF4-FFF2-40B4-BE49-F238E27FC236}">
                <a16:creationId xmlns:a16="http://schemas.microsoft.com/office/drawing/2014/main" id="{17329034-7965-4B22-90F7-2F5C61318ED4}"/>
              </a:ext>
            </a:extLst>
          </p:cNvPr>
          <p:cNvSpPr txBox="1"/>
          <p:nvPr/>
        </p:nvSpPr>
        <p:spPr>
          <a:xfrm>
            <a:off x="1525440" y="2368567"/>
            <a:ext cx="9137943" cy="12988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sz="1600" dirty="0">
                <a:latin typeface="Monaco"/>
              </a:rPr>
              <a:t>cd [</a:t>
            </a:r>
            <a:r>
              <a:rPr lang="en" sz="1600" dirty="0" err="1">
                <a:latin typeface="Monaco"/>
              </a:rPr>
              <a:t>directory_name</a:t>
            </a:r>
            <a:r>
              <a:rPr lang="en" sz="1600" dirty="0">
                <a:latin typeface="Monaco"/>
              </a:rPr>
              <a:t>]</a:t>
            </a:r>
            <a:r>
              <a:rPr lang="en" sz="1600" dirty="0">
                <a:latin typeface="Consolas"/>
              </a:rPr>
              <a:t> (Changes the current directory to the specified one (default: the user's home directory). As with DOS / Windows,. denotes the current director, and ... the parent director. The notation ~ refers to the current user's home directory)</a:t>
            </a:r>
            <a:endParaRPr lang="en-US" sz="1600" dirty="0"/>
          </a:p>
          <a:p>
            <a:pPr algn="l">
              <a:lnSpc>
                <a:spcPct val="90000"/>
              </a:lnSpc>
            </a:pPr>
            <a:endParaRPr lang="en-US" sz="1600" dirty="0"/>
          </a:p>
        </p:txBody>
      </p:sp>
      <p:sp>
        <p:nvSpPr>
          <p:cNvPr id="5" name="TextBox 4">
            <a:extLst>
              <a:ext uri="{FF2B5EF4-FFF2-40B4-BE49-F238E27FC236}">
                <a16:creationId xmlns:a16="http://schemas.microsoft.com/office/drawing/2014/main" id="{8CC89FBC-CD87-4109-BEC8-55331FD5B118}"/>
              </a:ext>
            </a:extLst>
          </p:cNvPr>
          <p:cNvSpPr txBox="1"/>
          <p:nvPr/>
        </p:nvSpPr>
        <p:spPr>
          <a:xfrm>
            <a:off x="1520460" y="3491156"/>
            <a:ext cx="9147184" cy="5355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buFont typeface="Arial"/>
              <a:buChar char="•"/>
            </a:pPr>
            <a:r>
              <a:rPr lang="en" sz="1600" dirty="0">
                <a:latin typeface="Monaco"/>
              </a:rPr>
              <a:t>ls [</a:t>
            </a:r>
            <a:r>
              <a:rPr lang="en" sz="1600" dirty="0" err="1">
                <a:latin typeface="Monaco"/>
              </a:rPr>
              <a:t>catalog_name</a:t>
            </a:r>
            <a:r>
              <a:rPr lang="en" sz="1600" dirty="0">
                <a:latin typeface="Monaco"/>
              </a:rPr>
              <a:t>]</a:t>
            </a:r>
            <a:r>
              <a:rPr lang="en" sz="1600" dirty="0">
                <a:latin typeface="Consolas"/>
              </a:rPr>
              <a:t> (Lists (displays the name for) the files in the given directory (default: the current</a:t>
            </a:r>
            <a:r>
              <a:rPr lang="en" sz="1600" dirty="0">
                <a:latin typeface="Consolas"/>
                <a:ea typeface="Verdana"/>
                <a:cs typeface="Verdana"/>
              </a:rPr>
              <a:t> directory))</a:t>
            </a:r>
            <a:endParaRPr lang="en-US" sz="1600" dirty="0"/>
          </a:p>
        </p:txBody>
      </p:sp>
      <p:sp>
        <p:nvSpPr>
          <p:cNvPr id="6" name="TextBox 5">
            <a:extLst>
              <a:ext uri="{FF2B5EF4-FFF2-40B4-BE49-F238E27FC236}">
                <a16:creationId xmlns:a16="http://schemas.microsoft.com/office/drawing/2014/main" id="{E9F7F911-DE7F-4EFA-AC4B-6AEE0C767FA7}"/>
              </a:ext>
            </a:extLst>
          </p:cNvPr>
          <p:cNvSpPr txBox="1"/>
          <p:nvPr/>
        </p:nvSpPr>
        <p:spPr>
          <a:xfrm>
            <a:off x="1524720" y="4188587"/>
            <a:ext cx="8990088" cy="3139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lnSpc>
                <a:spcPct val="90000"/>
              </a:lnSpc>
              <a:buFont typeface="Arial"/>
              <a:buChar char="•"/>
            </a:pPr>
            <a:r>
              <a:rPr lang="en" sz="1600" dirty="0">
                <a:latin typeface="Monaco"/>
              </a:rPr>
              <a:t>cat file</a:t>
            </a:r>
            <a:r>
              <a:rPr lang="en" sz="1600" dirty="0">
                <a:latin typeface="Consolas"/>
              </a:rPr>
              <a:t> (Displays the contents of the file)</a:t>
            </a:r>
            <a:endParaRPr lang="en-US" sz="1600" dirty="0"/>
          </a:p>
        </p:txBody>
      </p:sp>
      <p:sp>
        <p:nvSpPr>
          <p:cNvPr id="7" name="TextBox 6">
            <a:extLst>
              <a:ext uri="{FF2B5EF4-FFF2-40B4-BE49-F238E27FC236}">
                <a16:creationId xmlns:a16="http://schemas.microsoft.com/office/drawing/2014/main" id="{C4F4C2E6-E321-430C-AAB4-FF0B25AF43E6}"/>
              </a:ext>
            </a:extLst>
          </p:cNvPr>
          <p:cNvSpPr txBox="1"/>
          <p:nvPr/>
        </p:nvSpPr>
        <p:spPr>
          <a:xfrm>
            <a:off x="1519740" y="4654952"/>
            <a:ext cx="9091738" cy="129881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sz="1600" dirty="0">
                <a:latin typeface="Monaco"/>
              </a:rPr>
              <a:t>cp [options] file1 file2</a:t>
            </a:r>
            <a:r>
              <a:rPr lang="en" sz="1600" dirty="0">
                <a:latin typeface="Consolas"/>
              </a:rPr>
              <a:t> (Make a copy of file1, named file2)</a:t>
            </a:r>
            <a:endParaRPr lang="en-US" sz="1600" dirty="0">
              <a:latin typeface="Corbel"/>
            </a:endParaRPr>
          </a:p>
          <a:p>
            <a:pPr marL="285750" indent="-285750">
              <a:buFont typeface="Arial"/>
              <a:buChar char="•"/>
            </a:pPr>
            <a:r>
              <a:rPr lang="en" sz="1600" dirty="0">
                <a:latin typeface="Monaco"/>
              </a:rPr>
              <a:t>cp [options] file1 file2 </a:t>
            </a:r>
            <a:r>
              <a:rPr lang="en" sz="1600" dirty="0" err="1">
                <a:latin typeface="Monaco"/>
              </a:rPr>
              <a:t>dir_file</a:t>
            </a:r>
            <a:r>
              <a:rPr lang="en" sz="1600" dirty="0">
                <a:latin typeface="Consolas"/>
              </a:rPr>
              <a:t> (Copies the indicated files to the </a:t>
            </a:r>
            <a:r>
              <a:rPr lang="en" sz="1600" dirty="0" err="1">
                <a:latin typeface="Consolas"/>
              </a:rPr>
              <a:t>dir</a:t>
            </a:r>
            <a:r>
              <a:rPr lang="en" sz="1600" dirty="0">
                <a:latin typeface="Consolas"/>
              </a:rPr>
              <a:t> directory)</a:t>
            </a:r>
            <a:endParaRPr lang="en-US" sz="1600">
              <a:latin typeface="Corbel"/>
            </a:endParaRPr>
          </a:p>
          <a:p>
            <a:r>
              <a:rPr lang="en" sz="1600" dirty="0">
                <a:latin typeface="Consolas"/>
              </a:rPr>
              <a:t>Options: -</a:t>
            </a:r>
            <a:r>
              <a:rPr lang="en" sz="1600" dirty="0" err="1">
                <a:latin typeface="Consolas"/>
              </a:rPr>
              <a:t>i</a:t>
            </a:r>
            <a:r>
              <a:rPr lang="en" sz="1600" dirty="0">
                <a:latin typeface="Consolas"/>
              </a:rPr>
              <a:t> (interactive): ask before overwriting; -r (recursive, used): copies all files and subdirectories from the specified source directory.</a:t>
            </a:r>
            <a:endParaRPr lang="en-US" sz="1600"/>
          </a:p>
          <a:p>
            <a:pPr algn="l">
              <a:lnSpc>
                <a:spcPct val="90000"/>
              </a:lnSpc>
            </a:pPr>
            <a:endParaRPr lang="en-US" sz="1600" dirty="0"/>
          </a:p>
        </p:txBody>
      </p:sp>
    </p:spTree>
    <p:extLst>
      <p:ext uri="{BB962C8B-B14F-4D97-AF65-F5344CB8AC3E}">
        <p14:creationId xmlns:p14="http://schemas.microsoft.com/office/powerpoint/2010/main" val="1548381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D2ABE-D7E9-45FA-8752-1B2437C2D3A0}"/>
              </a:ext>
            </a:extLst>
          </p:cNvPr>
          <p:cNvSpPr>
            <a:spLocks noGrp="1"/>
          </p:cNvSpPr>
          <p:nvPr>
            <p:ph type="title"/>
          </p:nvPr>
        </p:nvSpPr>
        <p:spPr/>
        <p:txBody>
          <a:bodyPr/>
          <a:lstStyle/>
          <a:p>
            <a:r>
              <a:rPr lang="en-US" dirty="0"/>
              <a:t>More basic commands</a:t>
            </a:r>
          </a:p>
        </p:txBody>
      </p:sp>
      <p:sp>
        <p:nvSpPr>
          <p:cNvPr id="3" name="Content Placeholder 2">
            <a:extLst>
              <a:ext uri="{FF2B5EF4-FFF2-40B4-BE49-F238E27FC236}">
                <a16:creationId xmlns:a16="http://schemas.microsoft.com/office/drawing/2014/main" id="{3F578DAE-EB87-4832-BBEF-E33F9E715E54}"/>
              </a:ext>
            </a:extLst>
          </p:cNvPr>
          <p:cNvSpPr>
            <a:spLocks noGrp="1"/>
          </p:cNvSpPr>
          <p:nvPr>
            <p:ph idx="1"/>
          </p:nvPr>
        </p:nvSpPr>
        <p:spPr>
          <a:xfrm>
            <a:off x="1522414" y="1905000"/>
            <a:ext cx="9144000" cy="1910338"/>
          </a:xfrm>
        </p:spPr>
        <p:txBody>
          <a:bodyPr vert="horz" lIns="91440" tIns="45720" rIns="91440" bIns="45720" rtlCol="0" anchor="t">
            <a:noAutofit/>
          </a:bodyPr>
          <a:lstStyle/>
          <a:p>
            <a:r>
              <a:rPr lang="en" sz="1600" dirty="0">
                <a:latin typeface="Monaco"/>
              </a:rPr>
              <a:t>mv [options] file1 file2</a:t>
            </a:r>
            <a:r>
              <a:rPr lang="en" sz="1600" dirty="0">
                <a:latin typeface="Consolas"/>
              </a:rPr>
              <a:t> (Rename file1 to file2)</a:t>
            </a:r>
            <a:endParaRPr lang="en-US" sz="1600">
              <a:latin typeface="Corbel"/>
            </a:endParaRPr>
          </a:p>
          <a:p>
            <a:r>
              <a:rPr lang="en" sz="1600" dirty="0">
                <a:latin typeface="Monaco"/>
              </a:rPr>
              <a:t>mv [options] file1 file2 </a:t>
            </a:r>
            <a:r>
              <a:rPr lang="en" sz="1600" dirty="0" err="1">
                <a:latin typeface="Monaco"/>
              </a:rPr>
              <a:t>dir_file</a:t>
            </a:r>
            <a:r>
              <a:rPr lang="en" sz="1600" dirty="0">
                <a:latin typeface="Consolas"/>
              </a:rPr>
              <a:t> (Moves the indicated files to the </a:t>
            </a:r>
            <a:r>
              <a:rPr lang="en" sz="1600" dirty="0" err="1">
                <a:latin typeface="Consolas"/>
              </a:rPr>
              <a:t>dir</a:t>
            </a:r>
            <a:r>
              <a:rPr lang="en" sz="1600" dirty="0">
                <a:latin typeface="Consolas"/>
              </a:rPr>
              <a:t> directory)</a:t>
            </a:r>
            <a:endParaRPr lang="en-US" sz="1600" dirty="0">
              <a:latin typeface="Corbel"/>
            </a:endParaRPr>
          </a:p>
          <a:p>
            <a:pPr marL="0" indent="0">
              <a:buNone/>
            </a:pPr>
            <a:r>
              <a:rPr lang="en" sz="1600" dirty="0">
                <a:latin typeface="Consolas"/>
              </a:rPr>
              <a:t>Options: -</a:t>
            </a:r>
            <a:r>
              <a:rPr lang="en" sz="1600" dirty="0" err="1">
                <a:latin typeface="Consolas"/>
              </a:rPr>
              <a:t>i</a:t>
            </a:r>
            <a:r>
              <a:rPr lang="en" sz="1600" dirty="0">
                <a:latin typeface="Consolas"/>
              </a:rPr>
              <a:t> (interactive): ask before overwriting. (A catalog is moved by default with all its contents, so the -r option no longer appears, unlike copying)</a:t>
            </a:r>
            <a:endParaRPr lang="en-US" sz="1600"/>
          </a:p>
          <a:p>
            <a:pPr>
              <a:buNone/>
            </a:pPr>
            <a:endParaRPr lang="en-US" sz="1600" dirty="0"/>
          </a:p>
        </p:txBody>
      </p:sp>
      <p:sp>
        <p:nvSpPr>
          <p:cNvPr id="4" name="TextBox 3">
            <a:extLst>
              <a:ext uri="{FF2B5EF4-FFF2-40B4-BE49-F238E27FC236}">
                <a16:creationId xmlns:a16="http://schemas.microsoft.com/office/drawing/2014/main" id="{075647C8-236C-4372-9E8F-50488E080199}"/>
              </a:ext>
            </a:extLst>
          </p:cNvPr>
          <p:cNvSpPr txBox="1"/>
          <p:nvPr/>
        </p:nvSpPr>
        <p:spPr>
          <a:xfrm>
            <a:off x="1525440" y="3847381"/>
            <a:ext cx="9137943" cy="9787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buFont typeface="Arial"/>
              <a:buChar char="•"/>
            </a:pPr>
            <a:r>
              <a:rPr lang="en" sz="1600" dirty="0">
                <a:latin typeface="Monaco"/>
              </a:rPr>
              <a:t>rm [options] filename</a:t>
            </a:r>
            <a:r>
              <a:rPr lang="en" sz="1600" dirty="0">
                <a:latin typeface="Consolas"/>
              </a:rPr>
              <a:t> (delete the specified file) </a:t>
            </a:r>
            <a:endParaRPr lang="en-US" sz="1600" dirty="0">
              <a:latin typeface="Corbel"/>
            </a:endParaRPr>
          </a:p>
          <a:p>
            <a:pPr>
              <a:lnSpc>
                <a:spcPct val="90000"/>
              </a:lnSpc>
            </a:pPr>
            <a:r>
              <a:rPr lang="en" sz="1600" dirty="0">
                <a:latin typeface="Consolas"/>
              </a:rPr>
              <a:t>The -</a:t>
            </a:r>
            <a:r>
              <a:rPr lang="en" sz="1600" dirty="0" err="1">
                <a:latin typeface="Consolas"/>
              </a:rPr>
              <a:t>i</a:t>
            </a:r>
            <a:r>
              <a:rPr lang="en" sz="1600" dirty="0">
                <a:latin typeface="Consolas"/>
              </a:rPr>
              <a:t> (interactive) option requests confirmation, -f forces (without confirmation) and -r recursively deletes all the contents of the specified directory.</a:t>
            </a:r>
            <a:endParaRPr lang="en-US" sz="1600"/>
          </a:p>
        </p:txBody>
      </p:sp>
      <p:sp>
        <p:nvSpPr>
          <p:cNvPr id="6" name="TextBox 5">
            <a:extLst>
              <a:ext uri="{FF2B5EF4-FFF2-40B4-BE49-F238E27FC236}">
                <a16:creationId xmlns:a16="http://schemas.microsoft.com/office/drawing/2014/main" id="{37679AF6-0B71-4DAB-8F3D-F8DE50722D60}"/>
              </a:ext>
            </a:extLst>
          </p:cNvPr>
          <p:cNvSpPr txBox="1"/>
          <p:nvPr/>
        </p:nvSpPr>
        <p:spPr>
          <a:xfrm>
            <a:off x="1520460" y="4794361"/>
            <a:ext cx="8685136" cy="105259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sz="1600" dirty="0">
                <a:latin typeface="Monaco"/>
              </a:rPr>
              <a:t>man </a:t>
            </a:r>
            <a:r>
              <a:rPr lang="en" sz="1600" dirty="0" err="1">
                <a:latin typeface="Monaco"/>
              </a:rPr>
              <a:t>command_name</a:t>
            </a:r>
            <a:r>
              <a:rPr lang="en" sz="1600" dirty="0">
                <a:latin typeface="Monaco"/>
              </a:rPr>
              <a:t> / system call / library function</a:t>
            </a:r>
            <a:r>
              <a:rPr lang="en" sz="1600" dirty="0">
                <a:latin typeface="Consolas"/>
              </a:rPr>
              <a:t> (Displays the man page for the indicated command (with all options))</a:t>
            </a:r>
            <a:endParaRPr lang="en-US" sz="1600" dirty="0">
              <a:latin typeface="Corbel"/>
            </a:endParaRPr>
          </a:p>
          <a:p>
            <a:r>
              <a:rPr lang="en" sz="1600" dirty="0">
                <a:ea typeface="+mn-lt"/>
                <a:cs typeface="+mn-lt"/>
                <a:hlinkClick r:id="rId2"/>
              </a:rPr>
              <a:t>https://www.kernel.org/doc/man-pages/</a:t>
            </a:r>
            <a:r>
              <a:rPr lang="en" sz="1600" dirty="0">
                <a:ea typeface="+mn-lt"/>
                <a:cs typeface="+mn-lt"/>
              </a:rPr>
              <a:t>  online man pages.</a:t>
            </a:r>
            <a:endParaRPr lang="en" dirty="0">
              <a:ea typeface="+mn-lt"/>
              <a:cs typeface="+mn-lt"/>
            </a:endParaRPr>
          </a:p>
          <a:p>
            <a:pPr>
              <a:lnSpc>
                <a:spcPct val="90000"/>
              </a:lnSpc>
            </a:pPr>
            <a:endParaRPr lang="en-US" sz="1600" dirty="0">
              <a:latin typeface="Corbel"/>
            </a:endParaRPr>
          </a:p>
        </p:txBody>
      </p:sp>
    </p:spTree>
    <p:extLst>
      <p:ext uri="{BB962C8B-B14F-4D97-AF65-F5344CB8AC3E}">
        <p14:creationId xmlns:p14="http://schemas.microsoft.com/office/powerpoint/2010/main" val="2640492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5BA76-3DC5-432B-9E19-106AE03AB302}"/>
              </a:ext>
            </a:extLst>
          </p:cNvPr>
          <p:cNvSpPr>
            <a:spLocks noGrp="1"/>
          </p:cNvSpPr>
          <p:nvPr>
            <p:ph type="title"/>
          </p:nvPr>
        </p:nvSpPr>
        <p:spPr/>
        <p:txBody>
          <a:bodyPr/>
          <a:lstStyle/>
          <a:p>
            <a:r>
              <a:rPr lang="en-US" dirty="0"/>
              <a:t>GCC compiler</a:t>
            </a:r>
          </a:p>
        </p:txBody>
      </p:sp>
      <p:sp>
        <p:nvSpPr>
          <p:cNvPr id="3" name="Content Placeholder 2">
            <a:extLst>
              <a:ext uri="{FF2B5EF4-FFF2-40B4-BE49-F238E27FC236}">
                <a16:creationId xmlns:a16="http://schemas.microsoft.com/office/drawing/2014/main" id="{4FC77710-60B0-4CEE-A709-35C497E4DE8D}"/>
              </a:ext>
            </a:extLst>
          </p:cNvPr>
          <p:cNvSpPr>
            <a:spLocks noGrp="1"/>
          </p:cNvSpPr>
          <p:nvPr>
            <p:ph idx="1"/>
          </p:nvPr>
        </p:nvSpPr>
        <p:spPr>
          <a:xfrm>
            <a:off x="1522414" y="1905000"/>
            <a:ext cx="9144000" cy="1152448"/>
          </a:xfrm>
        </p:spPr>
        <p:txBody>
          <a:bodyPr vert="horz" lIns="91440" tIns="45720" rIns="91440" bIns="45720" rtlCol="0" anchor="t">
            <a:normAutofit/>
          </a:bodyPr>
          <a:lstStyle/>
          <a:p>
            <a:r>
              <a:rPr lang="en" sz="1800" dirty="0">
                <a:latin typeface="Consolas"/>
              </a:rPr>
              <a:t>The </a:t>
            </a:r>
            <a:r>
              <a:rPr lang="en" sz="1800" dirty="0">
                <a:latin typeface="Consolas"/>
                <a:hlinkClick r:id="rId2"/>
              </a:rPr>
              <a:t>gcc</a:t>
            </a:r>
            <a:r>
              <a:rPr lang="en" sz="1800" dirty="0">
                <a:latin typeface="Consolas"/>
              </a:rPr>
              <a:t> compiler (GNU Compiler Collection) is one of the most powerful compilers for the C language, and is made in the same free source distribution model as the other components of the GNU / Linux system. (Clang is another example, but we won't be using that)</a:t>
            </a:r>
            <a:endParaRPr lang="en-US" sz="1800" dirty="0"/>
          </a:p>
          <a:p>
            <a:pPr>
              <a:buNone/>
            </a:pPr>
            <a:endParaRPr lang="en-US" sz="1800" dirty="0"/>
          </a:p>
        </p:txBody>
      </p:sp>
      <p:sp>
        <p:nvSpPr>
          <p:cNvPr id="4" name="TextBox 3">
            <a:extLst>
              <a:ext uri="{FF2B5EF4-FFF2-40B4-BE49-F238E27FC236}">
                <a16:creationId xmlns:a16="http://schemas.microsoft.com/office/drawing/2014/main" id="{DE6848D0-F35F-44BB-9BE0-F664CA6D8C63}"/>
              </a:ext>
            </a:extLst>
          </p:cNvPr>
          <p:cNvSpPr txBox="1"/>
          <p:nvPr/>
        </p:nvSpPr>
        <p:spPr>
          <a:xfrm>
            <a:off x="1525440" y="3126460"/>
            <a:ext cx="9137942" cy="8956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buFont typeface="Arial"/>
              <a:buChar char="•"/>
            </a:pPr>
            <a:r>
              <a:rPr lang="en" dirty="0">
                <a:latin typeface="Consolas"/>
              </a:rPr>
              <a:t>Source files conventionally have the .c extension. Usually, to compile the program </a:t>
            </a:r>
            <a:r>
              <a:rPr lang="en" dirty="0" err="1">
                <a:latin typeface="Consolas"/>
              </a:rPr>
              <a:t>name.c</a:t>
            </a:r>
            <a:r>
              <a:rPr lang="en" dirty="0">
                <a:latin typeface="Consolas"/>
              </a:rPr>
              <a:t>, the command is executed</a:t>
            </a:r>
            <a:endParaRPr lang="en-US" dirty="0"/>
          </a:p>
          <a:p>
            <a:pPr algn="l">
              <a:lnSpc>
                <a:spcPct val="90000"/>
              </a:lnSpc>
            </a:pPr>
            <a:endParaRPr lang="en-US" dirty="0"/>
          </a:p>
        </p:txBody>
      </p:sp>
      <p:sp>
        <p:nvSpPr>
          <p:cNvPr id="5" name="TextBox 4">
            <a:extLst>
              <a:ext uri="{FF2B5EF4-FFF2-40B4-BE49-F238E27FC236}">
                <a16:creationId xmlns:a16="http://schemas.microsoft.com/office/drawing/2014/main" id="{4BB42D92-7C94-480A-92F7-79A28DBA8A02}"/>
              </a:ext>
            </a:extLst>
          </p:cNvPr>
          <p:cNvSpPr txBox="1"/>
          <p:nvPr/>
        </p:nvSpPr>
        <p:spPr>
          <a:xfrm>
            <a:off x="1982508" y="3934801"/>
            <a:ext cx="418478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sz="2000" dirty="0" err="1">
                <a:latin typeface="Monaco"/>
              </a:rPr>
              <a:t>gcc</a:t>
            </a:r>
            <a:r>
              <a:rPr lang="en" sz="2000" dirty="0">
                <a:latin typeface="Monaco"/>
              </a:rPr>
              <a:t> –o name </a:t>
            </a:r>
            <a:r>
              <a:rPr lang="en" sz="2000" dirty="0" err="1">
                <a:latin typeface="Monaco"/>
              </a:rPr>
              <a:t>name.c</a:t>
            </a:r>
            <a:endParaRPr lang="en-US" sz="2000">
              <a:latin typeface="Monaco"/>
            </a:endParaRPr>
          </a:p>
        </p:txBody>
      </p:sp>
      <p:sp>
        <p:nvSpPr>
          <p:cNvPr id="6" name="TextBox 5">
            <a:extLst>
              <a:ext uri="{FF2B5EF4-FFF2-40B4-BE49-F238E27FC236}">
                <a16:creationId xmlns:a16="http://schemas.microsoft.com/office/drawing/2014/main" id="{E6BC83CC-CB04-47C6-BB48-41FF91742D3B}"/>
              </a:ext>
            </a:extLst>
          </p:cNvPr>
          <p:cNvSpPr txBox="1"/>
          <p:nvPr/>
        </p:nvSpPr>
        <p:spPr>
          <a:xfrm>
            <a:off x="1524720" y="4364196"/>
            <a:ext cx="9137943"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rPr>
              <a:t>The name argument of the -o option indicates the name given to the executable (usually the same base name as for the source but not necessarily).</a:t>
            </a:r>
            <a:endParaRPr lang="en-US" dirty="0"/>
          </a:p>
        </p:txBody>
      </p:sp>
      <p:sp>
        <p:nvSpPr>
          <p:cNvPr id="7" name="TextBox 6">
            <a:extLst>
              <a:ext uri="{FF2B5EF4-FFF2-40B4-BE49-F238E27FC236}">
                <a16:creationId xmlns:a16="http://schemas.microsoft.com/office/drawing/2014/main" id="{F5A80834-2828-459F-8E08-3F46299B4289}"/>
              </a:ext>
            </a:extLst>
          </p:cNvPr>
          <p:cNvSpPr txBox="1"/>
          <p:nvPr/>
        </p:nvSpPr>
        <p:spPr>
          <a:xfrm>
            <a:off x="1528981" y="5357389"/>
            <a:ext cx="9137943" cy="14496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ea typeface="Verdana"/>
                <a:cs typeface="Verdana"/>
              </a:rPr>
              <a:t>If the -o name option is not used, the executable is named </a:t>
            </a:r>
            <a:r>
              <a:rPr lang="en" dirty="0" err="1">
                <a:latin typeface="Consolas"/>
                <a:ea typeface="Verdana"/>
                <a:cs typeface="Verdana"/>
              </a:rPr>
              <a:t>a.out</a:t>
            </a:r>
            <a:r>
              <a:rPr lang="en" dirty="0">
                <a:latin typeface="Consolas"/>
                <a:ea typeface="Verdana"/>
                <a:cs typeface="Verdana"/>
              </a:rPr>
              <a:t> by default. [In UNIX, executable files are not identified by extension (such as .exe), but by an attribute (execute permission) which in this case is set automatically by the compiler].</a:t>
            </a:r>
            <a:endParaRPr lang="en-US" dirty="0"/>
          </a:p>
          <a:p>
            <a:pPr>
              <a:lnSpc>
                <a:spcPct val="90000"/>
              </a:lnSpc>
            </a:pPr>
            <a:endParaRPr lang="en-US" dirty="0">
              <a:ea typeface="Verdana"/>
              <a:cs typeface="Verdana"/>
            </a:endParaRPr>
          </a:p>
        </p:txBody>
      </p:sp>
    </p:spTree>
    <p:extLst>
      <p:ext uri="{BB962C8B-B14F-4D97-AF65-F5344CB8AC3E}">
        <p14:creationId xmlns:p14="http://schemas.microsoft.com/office/powerpoint/2010/main" val="14103274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C3FF59-2E47-4283-B4D5-776CE49255AF}"/>
              </a:ext>
            </a:extLst>
          </p:cNvPr>
          <p:cNvSpPr>
            <a:spLocks noGrp="1"/>
          </p:cNvSpPr>
          <p:nvPr>
            <p:ph type="title"/>
          </p:nvPr>
        </p:nvSpPr>
        <p:spPr/>
        <p:txBody>
          <a:bodyPr/>
          <a:lstStyle/>
          <a:p>
            <a:r>
              <a:rPr lang="en-US" dirty="0"/>
              <a:t>Linking</a:t>
            </a:r>
          </a:p>
        </p:txBody>
      </p:sp>
      <p:sp>
        <p:nvSpPr>
          <p:cNvPr id="3" name="Content Placeholder 2">
            <a:extLst>
              <a:ext uri="{FF2B5EF4-FFF2-40B4-BE49-F238E27FC236}">
                <a16:creationId xmlns:a16="http://schemas.microsoft.com/office/drawing/2014/main" id="{9D4D3387-EB2C-4628-AFAE-0CEEF1D420F4}"/>
              </a:ext>
            </a:extLst>
          </p:cNvPr>
          <p:cNvSpPr>
            <a:spLocks noGrp="1"/>
          </p:cNvSpPr>
          <p:nvPr>
            <p:ph idx="1"/>
          </p:nvPr>
        </p:nvSpPr>
        <p:spPr>
          <a:xfrm>
            <a:off x="1522414" y="1905000"/>
            <a:ext cx="9144000" cy="1013810"/>
          </a:xfrm>
        </p:spPr>
        <p:txBody>
          <a:bodyPr vert="horz" lIns="91440" tIns="45720" rIns="91440" bIns="45720" rtlCol="0" anchor="t">
            <a:noAutofit/>
          </a:bodyPr>
          <a:lstStyle/>
          <a:p>
            <a:r>
              <a:rPr lang="en" sz="1800" dirty="0">
                <a:latin typeface="Consolas"/>
              </a:rPr>
              <a:t>The </a:t>
            </a:r>
            <a:r>
              <a:rPr lang="en" sz="1800" dirty="0" err="1">
                <a:latin typeface="Consolas"/>
              </a:rPr>
              <a:t>libm</a:t>
            </a:r>
            <a:r>
              <a:rPr lang="en" sz="1800" dirty="0">
                <a:latin typeface="Consolas"/>
              </a:rPr>
              <a:t> library is needed to compile programs with standard mathematical functions. In this case, the -l option is used, followed, without spaces, by the library name (without the prefix lib used conventionally for all libraries).</a:t>
            </a:r>
          </a:p>
        </p:txBody>
      </p:sp>
      <p:sp>
        <p:nvSpPr>
          <p:cNvPr id="4" name="TextBox 3">
            <a:extLst>
              <a:ext uri="{FF2B5EF4-FFF2-40B4-BE49-F238E27FC236}">
                <a16:creationId xmlns:a16="http://schemas.microsoft.com/office/drawing/2014/main" id="{6F6CCD40-56A2-46E6-B032-0A92AD0E9FBA}"/>
              </a:ext>
            </a:extLst>
          </p:cNvPr>
          <p:cNvSpPr txBox="1"/>
          <p:nvPr/>
        </p:nvSpPr>
        <p:spPr>
          <a:xfrm>
            <a:off x="3050198" y="2978578"/>
            <a:ext cx="3852115"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err="1">
                <a:latin typeface="Monaco"/>
              </a:rPr>
              <a:t>gcc</a:t>
            </a:r>
            <a:r>
              <a:rPr lang="en-US" sz="2000" dirty="0">
                <a:latin typeface="Monaco"/>
              </a:rPr>
              <a:t> -</a:t>
            </a:r>
            <a:r>
              <a:rPr lang="en-US" sz="2000" dirty="0" err="1">
                <a:latin typeface="Monaco"/>
              </a:rPr>
              <a:t>lpthread</a:t>
            </a:r>
            <a:r>
              <a:rPr lang="en-US" sz="2000" dirty="0">
                <a:latin typeface="Monaco"/>
              </a:rPr>
              <a:t> -o</a:t>
            </a:r>
            <a:r>
              <a:rPr lang="en-US" sz="2000" dirty="0">
                <a:latin typeface="Monaco"/>
                <a:ea typeface="Verdana"/>
                <a:cs typeface="Verdana"/>
              </a:rPr>
              <a:t> prog</a:t>
            </a:r>
            <a:r>
              <a:rPr lang="en-US" sz="2000" i="1" dirty="0">
                <a:latin typeface="Monaco"/>
                <a:ea typeface="Verdana"/>
                <a:cs typeface="Verdana"/>
              </a:rPr>
              <a:t> </a:t>
            </a:r>
            <a:r>
              <a:rPr lang="en-US" sz="2000" dirty="0" err="1">
                <a:latin typeface="Monaco"/>
                <a:ea typeface="Verdana"/>
                <a:cs typeface="Verdana"/>
              </a:rPr>
              <a:t>prog</a:t>
            </a:r>
            <a:r>
              <a:rPr lang="en-US" sz="2000" i="1" dirty="0" err="1">
                <a:latin typeface="Monaco"/>
                <a:ea typeface="Verdana"/>
                <a:cs typeface="Verdana"/>
              </a:rPr>
              <a:t>.c</a:t>
            </a:r>
            <a:endParaRPr lang="en-US" sz="2000" dirty="0">
              <a:latin typeface="Monaco"/>
            </a:endParaRPr>
          </a:p>
        </p:txBody>
      </p:sp>
      <p:sp>
        <p:nvSpPr>
          <p:cNvPr id="5" name="TextBox 4">
            <a:extLst>
              <a:ext uri="{FF2B5EF4-FFF2-40B4-BE49-F238E27FC236}">
                <a16:creationId xmlns:a16="http://schemas.microsoft.com/office/drawing/2014/main" id="{A138B659-A6A7-4910-9B9A-402D874474DB}"/>
              </a:ext>
            </a:extLst>
          </p:cNvPr>
          <p:cNvSpPr txBox="1"/>
          <p:nvPr/>
        </p:nvSpPr>
        <p:spPr>
          <a:xfrm>
            <a:off x="1525440" y="3514648"/>
            <a:ext cx="9137943" cy="59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buFont typeface="Arial"/>
              <a:buChar char="•"/>
            </a:pPr>
            <a:r>
              <a:rPr lang="en" dirty="0">
                <a:latin typeface="Consolas"/>
              </a:rPr>
              <a:t>Also when we use </a:t>
            </a:r>
            <a:r>
              <a:rPr lang="en" err="1">
                <a:latin typeface="Consolas"/>
              </a:rPr>
              <a:t>pthreads</a:t>
            </a:r>
            <a:r>
              <a:rPr lang="en" dirty="0">
                <a:latin typeface="Consolas"/>
              </a:rPr>
              <a:t> threads we need the </a:t>
            </a:r>
            <a:r>
              <a:rPr lang="en" err="1">
                <a:latin typeface="Consolas"/>
              </a:rPr>
              <a:t>libpthread</a:t>
            </a:r>
            <a:r>
              <a:rPr lang="en" dirty="0">
                <a:latin typeface="Consolas"/>
              </a:rPr>
              <a:t> library, so we will add the -</a:t>
            </a:r>
            <a:r>
              <a:rPr lang="en" dirty="0" err="1">
                <a:latin typeface="Consolas"/>
              </a:rPr>
              <a:t>lpthread</a:t>
            </a:r>
            <a:r>
              <a:rPr lang="en" dirty="0">
                <a:latin typeface="Consolas"/>
              </a:rPr>
              <a:t> option.</a:t>
            </a:r>
            <a:endParaRPr lang="en-US" dirty="0"/>
          </a:p>
        </p:txBody>
      </p:sp>
      <p:sp>
        <p:nvSpPr>
          <p:cNvPr id="6" name="TextBox 5">
            <a:extLst>
              <a:ext uri="{FF2B5EF4-FFF2-40B4-BE49-F238E27FC236}">
                <a16:creationId xmlns:a16="http://schemas.microsoft.com/office/drawing/2014/main" id="{36EF504B-D77F-43A9-8106-DE776912D1F6}"/>
              </a:ext>
            </a:extLst>
          </p:cNvPr>
          <p:cNvSpPr txBox="1"/>
          <p:nvPr/>
        </p:nvSpPr>
        <p:spPr>
          <a:xfrm>
            <a:off x="1520460" y="4147380"/>
            <a:ext cx="9147184" cy="108952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285750" indent="-285750">
              <a:lnSpc>
                <a:spcPct val="90000"/>
              </a:lnSpc>
              <a:buFont typeface="Arial"/>
              <a:buChar char="•"/>
            </a:pPr>
            <a:r>
              <a:rPr lang="en" dirty="0">
                <a:latin typeface="Consolas"/>
                <a:ea typeface="Verdana"/>
                <a:cs typeface="Verdana"/>
              </a:rPr>
              <a:t>Compilation options can be entered in any order. It is important to understand that a name is a single option, even if it consists of two words separated by spaces. It is incorrect to insert other options between -o and name. For example, in the order</a:t>
            </a:r>
            <a:endParaRPr lang="en-US" dirty="0"/>
          </a:p>
        </p:txBody>
      </p:sp>
      <p:sp>
        <p:nvSpPr>
          <p:cNvPr id="7" name="TextBox 6">
            <a:extLst>
              <a:ext uri="{FF2B5EF4-FFF2-40B4-BE49-F238E27FC236}">
                <a16:creationId xmlns:a16="http://schemas.microsoft.com/office/drawing/2014/main" id="{5DD486CF-AA8D-40C0-8F3E-76D6B1CB7B11}"/>
              </a:ext>
            </a:extLst>
          </p:cNvPr>
          <p:cNvSpPr txBox="1"/>
          <p:nvPr/>
        </p:nvSpPr>
        <p:spPr>
          <a:xfrm>
            <a:off x="2966310" y="5371638"/>
            <a:ext cx="481317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sz="2000" dirty="0" err="1">
                <a:latin typeface="Monaco"/>
              </a:rPr>
              <a:t>gcc</a:t>
            </a:r>
            <a:r>
              <a:rPr lang="en" sz="2000" dirty="0">
                <a:latin typeface="Monaco"/>
              </a:rPr>
              <a:t> -o -Wall name </a:t>
            </a:r>
            <a:r>
              <a:rPr lang="en" sz="2000" dirty="0" err="1">
                <a:latin typeface="Monaco"/>
              </a:rPr>
              <a:t>name.c</a:t>
            </a:r>
            <a:endParaRPr lang="en-US" sz="2000">
              <a:latin typeface="Monaco"/>
            </a:endParaRPr>
          </a:p>
        </p:txBody>
      </p:sp>
      <p:sp>
        <p:nvSpPr>
          <p:cNvPr id="9" name="TextBox 8">
            <a:extLst>
              <a:ext uri="{FF2B5EF4-FFF2-40B4-BE49-F238E27FC236}">
                <a16:creationId xmlns:a16="http://schemas.microsoft.com/office/drawing/2014/main" id="{1642CB95-737C-456F-8F1B-361A68DD4741}"/>
              </a:ext>
            </a:extLst>
          </p:cNvPr>
          <p:cNvSpPr txBox="1"/>
          <p:nvPr/>
        </p:nvSpPr>
        <p:spPr>
          <a:xfrm>
            <a:off x="1520548" y="5833641"/>
            <a:ext cx="9152092" cy="59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dirty="0">
                <a:latin typeface="Consolas"/>
              </a:rPr>
              <a:t>-Wall is interpreted as the desired name of the output file. Other options for </a:t>
            </a:r>
            <a:r>
              <a:rPr lang="en" dirty="0" err="1">
                <a:latin typeface="Consolas"/>
              </a:rPr>
              <a:t>gcc</a:t>
            </a:r>
            <a:r>
              <a:rPr lang="en" dirty="0">
                <a:latin typeface="Consolas"/>
              </a:rPr>
              <a:t> will be discussed later.</a:t>
            </a:r>
            <a:endParaRPr lang="en-US" dirty="0"/>
          </a:p>
        </p:txBody>
      </p:sp>
    </p:spTree>
    <p:extLst>
      <p:ext uri="{BB962C8B-B14F-4D97-AF65-F5344CB8AC3E}">
        <p14:creationId xmlns:p14="http://schemas.microsoft.com/office/powerpoint/2010/main" val="37032870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A6D44-88FD-4E6F-9258-0379E740A664}"/>
              </a:ext>
            </a:extLst>
          </p:cNvPr>
          <p:cNvSpPr>
            <a:spLocks noGrp="1"/>
          </p:cNvSpPr>
          <p:nvPr>
            <p:ph type="title"/>
          </p:nvPr>
        </p:nvSpPr>
        <p:spPr/>
        <p:txBody>
          <a:bodyPr/>
          <a:lstStyle/>
          <a:p>
            <a:r>
              <a:rPr lang="en" dirty="0"/>
              <a:t>Typical compilation errors</a:t>
            </a:r>
            <a:endParaRPr lang="en-US" dirty="0"/>
          </a:p>
        </p:txBody>
      </p:sp>
      <p:sp>
        <p:nvSpPr>
          <p:cNvPr id="3" name="Content Placeholder 2">
            <a:extLst>
              <a:ext uri="{FF2B5EF4-FFF2-40B4-BE49-F238E27FC236}">
                <a16:creationId xmlns:a16="http://schemas.microsoft.com/office/drawing/2014/main" id="{E3B00C7B-C6D7-4C82-B1D9-2179DC633246}"/>
              </a:ext>
            </a:extLst>
          </p:cNvPr>
          <p:cNvSpPr>
            <a:spLocks noGrp="1"/>
          </p:cNvSpPr>
          <p:nvPr>
            <p:ph idx="1"/>
          </p:nvPr>
        </p:nvSpPr>
        <p:spPr>
          <a:xfrm>
            <a:off x="1522414" y="1905000"/>
            <a:ext cx="9144000" cy="1760558"/>
          </a:xfrm>
        </p:spPr>
        <p:txBody>
          <a:bodyPr vert="horz" lIns="91440" tIns="45720" rIns="91440" bIns="45720" rtlCol="0" anchor="t">
            <a:normAutofit/>
          </a:bodyPr>
          <a:lstStyle/>
          <a:p>
            <a:r>
              <a:rPr lang="en" sz="1800" dirty="0">
                <a:latin typeface="Consolas"/>
              </a:rPr>
              <a:t>To get started, write and compile the following simple program, which displays the value of pi calculated using the </a:t>
            </a:r>
            <a:r>
              <a:rPr lang="en" sz="1800" dirty="0" err="1">
                <a:latin typeface="Consolas"/>
              </a:rPr>
              <a:t>arcsinus</a:t>
            </a:r>
            <a:r>
              <a:rPr lang="en" sz="1800" dirty="0">
                <a:latin typeface="Consolas"/>
              </a:rPr>
              <a:t> function, present </a:t>
            </a:r>
            <a:r>
              <a:rPr lang="en" sz="1800" dirty="0" err="1">
                <a:latin typeface="Consolas"/>
              </a:rPr>
              <a:t>asin</a:t>
            </a:r>
            <a:r>
              <a:rPr lang="en" sz="1800" dirty="0">
                <a:latin typeface="Consolas"/>
              </a:rPr>
              <a:t> in the standard library of mathematical functions.</a:t>
            </a:r>
            <a:endParaRPr lang="en-US" sz="1800" dirty="0"/>
          </a:p>
          <a:p>
            <a:endParaRPr lang="en-US" sz="1800" dirty="0"/>
          </a:p>
        </p:txBody>
      </p:sp>
      <p:sp>
        <p:nvSpPr>
          <p:cNvPr id="4" name="TextBox 3">
            <a:extLst>
              <a:ext uri="{FF2B5EF4-FFF2-40B4-BE49-F238E27FC236}">
                <a16:creationId xmlns:a16="http://schemas.microsoft.com/office/drawing/2014/main" id="{C81EB003-57C8-4991-88D2-CE2569F9A214}"/>
              </a:ext>
            </a:extLst>
          </p:cNvPr>
          <p:cNvSpPr txBox="1"/>
          <p:nvPr/>
        </p:nvSpPr>
        <p:spPr>
          <a:xfrm>
            <a:off x="1697295" y="3200400"/>
            <a:ext cx="9314754" cy="308392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400" dirty="0">
                <a:latin typeface="Monaco"/>
              </a:rPr>
              <a:t>#include &lt;math.h&gt;
#include &lt;</a:t>
            </a:r>
            <a:r>
              <a:rPr lang="en-US" sz="2400" dirty="0" err="1">
                <a:latin typeface="Monaco"/>
              </a:rPr>
              <a:t>stdio.h</a:t>
            </a:r>
            <a:r>
              <a:rPr lang="en-US" sz="2400" dirty="0">
                <a:latin typeface="Monaco"/>
              </a:rPr>
              <a:t>&gt;
int main(void)
{
  </a:t>
            </a:r>
            <a:r>
              <a:rPr lang="en-US" sz="2400" dirty="0" err="1">
                <a:latin typeface="Monaco"/>
              </a:rPr>
              <a:t>printf</a:t>
            </a:r>
            <a:r>
              <a:rPr lang="en-US" sz="2400" dirty="0">
                <a:latin typeface="Monaco"/>
              </a:rPr>
              <a:t>("Value of Pi is: ");
  </a:t>
            </a:r>
            <a:r>
              <a:rPr lang="en-US" sz="2400" dirty="0" err="1">
                <a:latin typeface="Monaco"/>
              </a:rPr>
              <a:t>printf</a:t>
            </a:r>
            <a:r>
              <a:rPr lang="en-US" sz="2400" dirty="0">
                <a:latin typeface="Monaco"/>
              </a:rPr>
              <a:t>("%f", 2 * </a:t>
            </a:r>
            <a:r>
              <a:rPr lang="en-US" sz="2400" dirty="0" err="1">
                <a:latin typeface="Monaco"/>
              </a:rPr>
              <a:t>asin</a:t>
            </a:r>
            <a:r>
              <a:rPr lang="en-US" sz="2400" dirty="0">
                <a:latin typeface="Monaco"/>
              </a:rPr>
              <a:t>(1));
  return 0;
}</a:t>
            </a:r>
            <a:endParaRPr lang="en-US" dirty="0">
              <a:latin typeface="Monaco"/>
            </a:endParaRPr>
          </a:p>
        </p:txBody>
      </p:sp>
    </p:spTree>
    <p:extLst>
      <p:ext uri="{BB962C8B-B14F-4D97-AF65-F5344CB8AC3E}">
        <p14:creationId xmlns:p14="http://schemas.microsoft.com/office/powerpoint/2010/main" val="23472262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9B305-E145-443A-8174-41687272E68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C7FCA2-E2EE-4410-AB30-C98B65F9E859}"/>
              </a:ext>
            </a:extLst>
          </p:cNvPr>
          <p:cNvSpPr>
            <a:spLocks noGrp="1"/>
          </p:cNvSpPr>
          <p:nvPr>
            <p:ph idx="1"/>
          </p:nvPr>
        </p:nvSpPr>
        <p:spPr>
          <a:xfrm>
            <a:off x="1522414" y="1612016"/>
            <a:ext cx="9144000" cy="1337359"/>
          </a:xfrm>
        </p:spPr>
        <p:txBody>
          <a:bodyPr vert="horz" lIns="91440" tIns="45720" rIns="91440" bIns="45720" rtlCol="0" anchor="t">
            <a:normAutofit/>
          </a:bodyPr>
          <a:lstStyle/>
          <a:p>
            <a:r>
              <a:rPr lang="en" sz="1800" dirty="0">
                <a:latin typeface="Consolas"/>
              </a:rPr>
              <a:t>It is important to follow carefully and to understand the possible messages that appeared during the compilation, in order to be able to correct the reported errors. Some examples of errors that may occur when this program is incorrectly transcribed:</a:t>
            </a:r>
            <a:endParaRPr lang="en-US" sz="1800" dirty="0"/>
          </a:p>
          <a:p>
            <a:endParaRPr lang="en-US" sz="1800" dirty="0"/>
          </a:p>
        </p:txBody>
      </p:sp>
      <p:sp>
        <p:nvSpPr>
          <p:cNvPr id="4" name="TextBox 3">
            <a:extLst>
              <a:ext uri="{FF2B5EF4-FFF2-40B4-BE49-F238E27FC236}">
                <a16:creationId xmlns:a16="http://schemas.microsoft.com/office/drawing/2014/main" id="{03935EBE-A89D-4728-BD98-EBBC3DCDA65B}"/>
              </a:ext>
            </a:extLst>
          </p:cNvPr>
          <p:cNvSpPr txBox="1"/>
          <p:nvPr/>
        </p:nvSpPr>
        <p:spPr>
          <a:xfrm>
            <a:off x="3269696" y="2668688"/>
            <a:ext cx="5779561"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a:latin typeface="Monaco"/>
              </a:rPr>
              <a:t>error: </a:t>
            </a:r>
            <a:r>
              <a:rPr lang="en-US" sz="2000" dirty="0" err="1">
                <a:latin typeface="Monaco"/>
              </a:rPr>
              <a:t>studio.h</a:t>
            </a:r>
            <a:r>
              <a:rPr lang="en-US" sz="2000" dirty="0">
                <a:latin typeface="Monaco"/>
              </a:rPr>
              <a:t>: No such file or directory</a:t>
            </a:r>
            <a:endParaRPr lang="en-US" sz="2000">
              <a:latin typeface="Monaco"/>
            </a:endParaRPr>
          </a:p>
        </p:txBody>
      </p:sp>
      <p:sp>
        <p:nvSpPr>
          <p:cNvPr id="5" name="TextBox 4">
            <a:extLst>
              <a:ext uri="{FF2B5EF4-FFF2-40B4-BE49-F238E27FC236}">
                <a16:creationId xmlns:a16="http://schemas.microsoft.com/office/drawing/2014/main" id="{47A6132C-6F82-499E-AAA5-F4D6AB449AD0}"/>
              </a:ext>
            </a:extLst>
          </p:cNvPr>
          <p:cNvSpPr txBox="1"/>
          <p:nvPr/>
        </p:nvSpPr>
        <p:spPr>
          <a:xfrm>
            <a:off x="1523789" y="3037630"/>
            <a:ext cx="9846117" cy="5909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 dirty="0">
                <a:latin typeface="Consolas"/>
              </a:rPr>
              <a:t>The compiler did not find the indicated file because it was written with the wrong name: it is not </a:t>
            </a:r>
            <a:r>
              <a:rPr lang="en" dirty="0" err="1">
                <a:latin typeface="Consolas"/>
              </a:rPr>
              <a:t>studio.h</a:t>
            </a:r>
            <a:r>
              <a:rPr lang="en" dirty="0">
                <a:latin typeface="Consolas"/>
              </a:rPr>
              <a:t>, but </a:t>
            </a:r>
            <a:r>
              <a:rPr lang="en" dirty="0" err="1">
                <a:latin typeface="Consolas"/>
              </a:rPr>
              <a:t>stdio.h</a:t>
            </a:r>
            <a:r>
              <a:rPr lang="en" dirty="0">
                <a:latin typeface="Consolas"/>
              </a:rPr>
              <a:t>, from Standard Input / Output.</a:t>
            </a:r>
            <a:endParaRPr lang="en-US"/>
          </a:p>
        </p:txBody>
      </p:sp>
      <p:sp>
        <p:nvSpPr>
          <p:cNvPr id="6" name="TextBox 5">
            <a:extLst>
              <a:ext uri="{FF2B5EF4-FFF2-40B4-BE49-F238E27FC236}">
                <a16:creationId xmlns:a16="http://schemas.microsoft.com/office/drawing/2014/main" id="{C99530EB-0248-4B5E-A70E-56B11DFEEC1C}"/>
              </a:ext>
            </a:extLst>
          </p:cNvPr>
          <p:cNvSpPr txBox="1"/>
          <p:nvPr/>
        </p:nvSpPr>
        <p:spPr>
          <a:xfrm>
            <a:off x="3271597" y="3625408"/>
            <a:ext cx="4543328"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a:latin typeface="Monaco"/>
              </a:rPr>
              <a:t>error: syntax error before 'return'</a:t>
            </a:r>
          </a:p>
        </p:txBody>
      </p:sp>
      <p:sp>
        <p:nvSpPr>
          <p:cNvPr id="7" name="TextBox 6">
            <a:extLst>
              <a:ext uri="{FF2B5EF4-FFF2-40B4-BE49-F238E27FC236}">
                <a16:creationId xmlns:a16="http://schemas.microsoft.com/office/drawing/2014/main" id="{4EA9EB9F-07B5-4131-898E-96AE8B593F68}"/>
              </a:ext>
            </a:extLst>
          </p:cNvPr>
          <p:cNvSpPr txBox="1"/>
          <p:nvPr/>
        </p:nvSpPr>
        <p:spPr>
          <a:xfrm>
            <a:off x="3273498" y="5537038"/>
            <a:ext cx="619163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a:latin typeface="Monaco"/>
              </a:rPr>
              <a:t>error: syntax error at end of input</a:t>
            </a:r>
          </a:p>
        </p:txBody>
      </p:sp>
      <p:sp>
        <p:nvSpPr>
          <p:cNvPr id="8" name="TextBox 7">
            <a:extLst>
              <a:ext uri="{FF2B5EF4-FFF2-40B4-BE49-F238E27FC236}">
                <a16:creationId xmlns:a16="http://schemas.microsoft.com/office/drawing/2014/main" id="{434F975A-30CD-4E9B-A89A-14D691C6443C}"/>
              </a:ext>
            </a:extLst>
          </p:cNvPr>
          <p:cNvSpPr txBox="1"/>
          <p:nvPr/>
        </p:nvSpPr>
        <p:spPr>
          <a:xfrm>
            <a:off x="1486115" y="3997968"/>
            <a:ext cx="9835274"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 dirty="0">
                <a:latin typeface="Consolas"/>
              </a:rPr>
              <a:t>This message will appear if we forget to finish the previous line with a semicolon. It is important to note that often the real cause of the error may actually be shortly before the compiler detects it. It indicates the location of the alleged error by the filename followed by the source line number, for example: /home/student/pi.c:8:error: ...</a:t>
            </a:r>
            <a:endParaRPr lang="en-US" dirty="0"/>
          </a:p>
        </p:txBody>
      </p:sp>
      <p:sp>
        <p:nvSpPr>
          <p:cNvPr id="9" name="TextBox 8">
            <a:extLst>
              <a:ext uri="{FF2B5EF4-FFF2-40B4-BE49-F238E27FC236}">
                <a16:creationId xmlns:a16="http://schemas.microsoft.com/office/drawing/2014/main" id="{5F1C1F86-024C-4439-87A2-57C7A5354627}"/>
              </a:ext>
            </a:extLst>
          </p:cNvPr>
          <p:cNvSpPr txBox="1"/>
          <p:nvPr/>
        </p:nvSpPr>
        <p:spPr>
          <a:xfrm>
            <a:off x="1491255" y="6021729"/>
            <a:ext cx="9293066" cy="3416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dirty="0">
                <a:latin typeface="Consolar"/>
              </a:rPr>
              <a:t>There is a missing  </a:t>
            </a:r>
            <a:r>
              <a:rPr lang="en" dirty="0">
                <a:latin typeface="Consolar"/>
              </a:rPr>
              <a:t>} and so the file ends unexpectedly.</a:t>
            </a:r>
            <a:endParaRPr lang="en-US">
              <a:latin typeface="Consolar"/>
            </a:endParaRPr>
          </a:p>
        </p:txBody>
      </p:sp>
    </p:spTree>
    <p:extLst>
      <p:ext uri="{BB962C8B-B14F-4D97-AF65-F5344CB8AC3E}">
        <p14:creationId xmlns:p14="http://schemas.microsoft.com/office/powerpoint/2010/main" val="63514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2CC99-4AA8-4058-BDCE-2DAE21876593}"/>
              </a:ext>
            </a:extLst>
          </p:cNvPr>
          <p:cNvSpPr>
            <a:spLocks noGrp="1"/>
          </p:cNvSpPr>
          <p:nvPr>
            <p:ph type="title"/>
          </p:nvPr>
        </p:nvSpPr>
        <p:spPr/>
        <p:txBody>
          <a:bodyPr/>
          <a:lstStyle/>
          <a:p>
            <a:r>
              <a:rPr lang="en" dirty="0"/>
              <a:t>Executing programs</a:t>
            </a:r>
            <a:endParaRPr lang="en-US" dirty="0"/>
          </a:p>
        </p:txBody>
      </p:sp>
      <p:sp>
        <p:nvSpPr>
          <p:cNvPr id="3" name="Content Placeholder 2">
            <a:extLst>
              <a:ext uri="{FF2B5EF4-FFF2-40B4-BE49-F238E27FC236}">
                <a16:creationId xmlns:a16="http://schemas.microsoft.com/office/drawing/2014/main" id="{4AA3125C-04E8-4939-AA44-9808E013B74C}"/>
              </a:ext>
            </a:extLst>
          </p:cNvPr>
          <p:cNvSpPr>
            <a:spLocks noGrp="1"/>
          </p:cNvSpPr>
          <p:nvPr>
            <p:ph idx="1"/>
          </p:nvPr>
        </p:nvSpPr>
        <p:spPr>
          <a:xfrm>
            <a:off x="1522414" y="1905000"/>
            <a:ext cx="9144000" cy="512663"/>
          </a:xfrm>
        </p:spPr>
        <p:txBody>
          <a:bodyPr vert="horz" lIns="91440" tIns="45720" rIns="91440" bIns="45720" rtlCol="0" anchor="t">
            <a:normAutofit/>
          </a:bodyPr>
          <a:lstStyle/>
          <a:p>
            <a:r>
              <a:rPr lang="en" sz="1800" dirty="0">
                <a:latin typeface="Consolas"/>
              </a:rPr>
              <a:t>Let the following program, let's call it </a:t>
            </a:r>
            <a:r>
              <a:rPr lang="en" sz="1800" dirty="0" err="1">
                <a:latin typeface="Consolas"/>
              </a:rPr>
              <a:t>myecho.c</a:t>
            </a:r>
            <a:r>
              <a:rPr lang="en" sz="1800" dirty="0">
                <a:latin typeface="Consolas"/>
              </a:rPr>
              <a:t>:</a:t>
            </a:r>
            <a:endParaRPr lang="en-US" sz="1800" dirty="0"/>
          </a:p>
          <a:p>
            <a:endParaRPr lang="en-US" sz="1800" dirty="0"/>
          </a:p>
        </p:txBody>
      </p:sp>
      <p:sp>
        <p:nvSpPr>
          <p:cNvPr id="4" name="TextBox 3">
            <a:extLst>
              <a:ext uri="{FF2B5EF4-FFF2-40B4-BE49-F238E27FC236}">
                <a16:creationId xmlns:a16="http://schemas.microsoft.com/office/drawing/2014/main" id="{D867D02D-DAF3-421C-9609-9890A6AECD86}"/>
              </a:ext>
            </a:extLst>
          </p:cNvPr>
          <p:cNvSpPr txBox="1"/>
          <p:nvPr/>
        </p:nvSpPr>
        <p:spPr>
          <a:xfrm>
            <a:off x="1523788" y="2419109"/>
            <a:ext cx="9791897" cy="34163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90000"/>
              </a:lnSpc>
            </a:pPr>
            <a:r>
              <a:rPr lang="en-US" sz="2000" dirty="0">
                <a:latin typeface="Monaco"/>
                <a:ea typeface="Verdana"/>
                <a:cs typeface="Verdana"/>
              </a:rPr>
              <a:t>#include &lt;stdio.h&gt;
#include &lt;</a:t>
            </a:r>
            <a:r>
              <a:rPr lang="en-US" sz="2000" dirty="0" err="1">
                <a:latin typeface="Monaco"/>
                <a:ea typeface="Verdana"/>
                <a:cs typeface="Verdana"/>
              </a:rPr>
              <a:t>stdlib.h</a:t>
            </a:r>
            <a:r>
              <a:rPr lang="en-US" sz="2000" dirty="0">
                <a:latin typeface="Monaco"/>
                <a:ea typeface="Verdana"/>
                <a:cs typeface="Verdana"/>
              </a:rPr>
              <a:t>&gt;
int main(</a:t>
            </a:r>
            <a:r>
              <a:rPr lang="en-US" sz="2000" dirty="0">
                <a:ea typeface="+mn-lt"/>
                <a:cs typeface="+mn-lt"/>
              </a:rPr>
              <a:t>int </a:t>
            </a:r>
            <a:r>
              <a:rPr lang="en-US" sz="2000" dirty="0" err="1">
                <a:ea typeface="+mn-lt"/>
                <a:cs typeface="+mn-lt"/>
              </a:rPr>
              <a:t>argc</a:t>
            </a:r>
            <a:r>
              <a:rPr lang="en-US" sz="2000" dirty="0">
                <a:ea typeface="+mn-lt"/>
                <a:cs typeface="+mn-lt"/>
              </a:rPr>
              <a:t>, char **</a:t>
            </a:r>
            <a:r>
              <a:rPr lang="en-US" sz="2000" dirty="0" err="1">
                <a:ea typeface="+mn-lt"/>
                <a:cs typeface="+mn-lt"/>
              </a:rPr>
              <a:t>argv</a:t>
            </a:r>
            <a:r>
              <a:rPr lang="en-US" sz="2000" dirty="0">
                <a:latin typeface="Monaco"/>
                <a:ea typeface="Verdana"/>
                <a:cs typeface="Verdana"/>
              </a:rPr>
              <a:t>)
{
  int </a:t>
            </a:r>
            <a:r>
              <a:rPr lang="en-US" sz="2000" dirty="0" err="1">
                <a:latin typeface="Monaco"/>
                <a:ea typeface="Verdana"/>
                <a:cs typeface="Verdana"/>
              </a:rPr>
              <a:t>i</a:t>
            </a:r>
            <a:r>
              <a:rPr lang="en-US" sz="2000" dirty="0">
                <a:latin typeface="Monaco"/>
                <a:ea typeface="Verdana"/>
                <a:cs typeface="Verdana"/>
              </a:rPr>
              <a:t>;
  for (</a:t>
            </a:r>
            <a:r>
              <a:rPr lang="en-US" sz="2000" dirty="0" err="1">
                <a:latin typeface="Monaco"/>
                <a:ea typeface="Verdana"/>
                <a:cs typeface="Verdana"/>
              </a:rPr>
              <a:t>i</a:t>
            </a:r>
            <a:r>
              <a:rPr lang="en-US" sz="2000" dirty="0">
                <a:latin typeface="Monaco"/>
                <a:ea typeface="Verdana"/>
                <a:cs typeface="Verdana"/>
              </a:rPr>
              <a:t>=1; </a:t>
            </a:r>
            <a:r>
              <a:rPr lang="en-US" sz="2000" dirty="0" err="1">
                <a:latin typeface="Monaco"/>
                <a:ea typeface="Verdana"/>
                <a:cs typeface="Verdana"/>
              </a:rPr>
              <a:t>i</a:t>
            </a:r>
            <a:r>
              <a:rPr lang="en-US" sz="2000" dirty="0">
                <a:latin typeface="Monaco"/>
                <a:ea typeface="Verdana"/>
                <a:cs typeface="Verdana"/>
              </a:rPr>
              <a:t> &lt; </a:t>
            </a:r>
            <a:r>
              <a:rPr lang="en-US" sz="2000" dirty="0" err="1">
                <a:latin typeface="Monaco"/>
                <a:ea typeface="Verdana"/>
                <a:cs typeface="Verdana"/>
              </a:rPr>
              <a:t>argc</a:t>
            </a:r>
            <a:r>
              <a:rPr lang="en-US" sz="2000" dirty="0">
                <a:latin typeface="Monaco"/>
                <a:ea typeface="Verdana"/>
                <a:cs typeface="Verdana"/>
              </a:rPr>
              <a:t>; </a:t>
            </a:r>
            <a:r>
              <a:rPr lang="en-US" sz="2000" dirty="0" err="1">
                <a:latin typeface="Monaco"/>
                <a:ea typeface="Verdana"/>
                <a:cs typeface="Verdana"/>
              </a:rPr>
              <a:t>i</a:t>
            </a:r>
            <a:r>
              <a:rPr lang="en-US" sz="2000" dirty="0">
                <a:latin typeface="Monaco"/>
                <a:ea typeface="Verdana"/>
                <a:cs typeface="Verdana"/>
              </a:rPr>
              <a:t>++)
    </a:t>
            </a:r>
            <a:r>
              <a:rPr lang="en-US" sz="2000" dirty="0" err="1">
                <a:latin typeface="Monaco"/>
                <a:ea typeface="Verdana"/>
                <a:cs typeface="Verdana"/>
              </a:rPr>
              <a:t>printf</a:t>
            </a:r>
            <a:r>
              <a:rPr lang="en-US" sz="2000" dirty="0">
                <a:latin typeface="Monaco"/>
                <a:ea typeface="Verdana"/>
                <a:cs typeface="Verdana"/>
              </a:rPr>
              <a:t>("Argument %d is: %s\n", </a:t>
            </a:r>
            <a:r>
              <a:rPr lang="en-US" sz="2000" dirty="0" err="1">
                <a:latin typeface="Monaco"/>
                <a:ea typeface="Verdana"/>
                <a:cs typeface="Verdana"/>
              </a:rPr>
              <a:t>i</a:t>
            </a:r>
            <a:r>
              <a:rPr lang="en-US" sz="2000" dirty="0">
                <a:latin typeface="Monaco"/>
                <a:ea typeface="Verdana"/>
                <a:cs typeface="Verdana"/>
              </a:rPr>
              <a:t>, </a:t>
            </a:r>
            <a:r>
              <a:rPr lang="en-US" sz="2000" dirty="0" err="1">
                <a:latin typeface="Monaco"/>
                <a:ea typeface="Verdana"/>
                <a:cs typeface="Verdana"/>
              </a:rPr>
              <a:t>argv</a:t>
            </a:r>
            <a:r>
              <a:rPr lang="en-US" sz="2000" dirty="0">
                <a:latin typeface="Monaco"/>
                <a:ea typeface="Verdana"/>
                <a:cs typeface="Verdana"/>
              </a:rPr>
              <a:t>[</a:t>
            </a:r>
            <a:r>
              <a:rPr lang="en-US" sz="2000" dirty="0" err="1">
                <a:latin typeface="Monaco"/>
                <a:ea typeface="Verdana"/>
                <a:cs typeface="Verdana"/>
              </a:rPr>
              <a:t>i</a:t>
            </a:r>
            <a:r>
              <a:rPr lang="en-US" sz="2000" dirty="0">
                <a:latin typeface="Monaco"/>
                <a:ea typeface="Verdana"/>
                <a:cs typeface="Verdana"/>
              </a:rPr>
              <a:t>]);
  exit(0);
}</a:t>
            </a:r>
            <a:endParaRPr lang="en-US" sz="2000" dirty="0">
              <a:latin typeface="Monaco"/>
            </a:endParaRPr>
          </a:p>
        </p:txBody>
      </p:sp>
    </p:spTree>
    <p:extLst>
      <p:ext uri="{BB962C8B-B14F-4D97-AF65-F5344CB8AC3E}">
        <p14:creationId xmlns:p14="http://schemas.microsoft.com/office/powerpoint/2010/main" val="1956493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halkboa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theme>
</file>

<file path=ppt/theme/theme2.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101</Words>
  <Application>Microsoft Office PowerPoint</Application>
  <PresentationFormat>Custom</PresentationFormat>
  <Paragraphs>35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Chalkboard 16x9</vt:lpstr>
      <vt:lpstr>Operating Systems Lab2</vt:lpstr>
      <vt:lpstr>PowerPoint Presentation</vt:lpstr>
      <vt:lpstr>Basic commands</vt:lpstr>
      <vt:lpstr>More basic commands</vt:lpstr>
      <vt:lpstr>GCC compiler</vt:lpstr>
      <vt:lpstr>Linking</vt:lpstr>
      <vt:lpstr>Typical compilation errors</vt:lpstr>
      <vt:lpstr>PowerPoint Presentation</vt:lpstr>
      <vt:lpstr>Executing programs</vt:lpstr>
      <vt:lpstr>PowerPoint Presentation</vt:lpstr>
      <vt:lpstr>/myecho◊arg1◊arg2◊arg3◊done </vt:lpstr>
      <vt:lpstr>PATH environment variable</vt:lpstr>
      <vt:lpstr>Command line argument processing</vt:lpstr>
      <vt:lpstr>PowerPoint Presentation</vt:lpstr>
      <vt:lpstr>PowerPoint Presentation</vt:lpstr>
      <vt:lpstr>PowerPoint Presentation</vt:lpstr>
      <vt:lpstr>Homework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Layout</dc:title>
  <dc:creator/>
  <cp:lastModifiedBy/>
  <cp:revision>657</cp:revision>
  <dcterms:created xsi:type="dcterms:W3CDTF">2020-10-07T22:48:26Z</dcterms:created>
  <dcterms:modified xsi:type="dcterms:W3CDTF">2020-10-08T07:56:56Z</dcterms:modified>
</cp:coreProperties>
</file>